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Montaser Arabic Bold" panose="020B0604020202020204" charset="-78"/>
      <p:regular r:id="rId23"/>
    </p:embeddedFont>
    <p:embeddedFont>
      <p:font typeface="Montserrat" panose="00000500000000000000" pitchFamily="2" charset="0"/>
      <p:regular r:id="rId24"/>
      <p:bold r:id="rId25"/>
      <p:italic r:id="rId26"/>
      <p:boldItalic r:id="rId27"/>
    </p:embeddedFont>
    <p:embeddedFont>
      <p:font typeface="Montserrat Bold" panose="00000800000000000000" charset="0"/>
      <p:regular r:id="rId28"/>
    </p:embeddedFont>
    <p:embeddedFont>
      <p:font typeface="Montserrat Classic" panose="020B0604020202020204" charset="0"/>
      <p:regular r:id="rId29"/>
    </p:embeddedFont>
    <p:embeddedFont>
      <p:font typeface="Montserrat Classic Bold" panose="020B0604020202020204" charset="0"/>
      <p:regular r:id="rId30"/>
    </p:embeddedFont>
    <p:embeddedFont>
      <p:font typeface="Open Sans" panose="020B0606030504020204" pitchFamily="34" charset="0"/>
      <p:regular r:id="rId31"/>
    </p:embeddedFont>
    <p:embeddedFont>
      <p:font typeface="Open Sans Bold" panose="020B0806030504020204" charset="0"/>
      <p:regular r:id="rId32"/>
    </p:embeddedFont>
    <p:embeddedFont>
      <p:font typeface="Open Sauce"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849321" y="-381000"/>
            <a:ext cx="2053445" cy="11124423"/>
            <a:chOff x="0" y="0"/>
            <a:chExt cx="540825" cy="2929889"/>
          </a:xfrm>
        </p:grpSpPr>
        <p:sp>
          <p:nvSpPr>
            <p:cNvPr id="3" name="Freeform 3"/>
            <p:cNvSpPr/>
            <p:nvPr/>
          </p:nvSpPr>
          <p:spPr>
            <a:xfrm>
              <a:off x="0" y="0"/>
              <a:ext cx="540825" cy="2929889"/>
            </a:xfrm>
            <a:custGeom>
              <a:avLst/>
              <a:gdLst/>
              <a:ahLst/>
              <a:cxnLst/>
              <a:rect l="l" t="t" r="r" b="b"/>
              <a:pathLst>
                <a:path w="540825" h="2929889">
                  <a:moveTo>
                    <a:pt x="0" y="0"/>
                  </a:moveTo>
                  <a:lnTo>
                    <a:pt x="540825" y="0"/>
                  </a:lnTo>
                  <a:lnTo>
                    <a:pt x="540825" y="2929889"/>
                  </a:lnTo>
                  <a:lnTo>
                    <a:pt x="0" y="2929889"/>
                  </a:lnTo>
                  <a:close/>
                </a:path>
              </a:pathLst>
            </a:custGeom>
            <a:solidFill>
              <a:srgbClr val="403E4C"/>
            </a:solidFill>
          </p:spPr>
          <p:txBody>
            <a:bodyPr/>
            <a:lstStyle/>
            <a:p>
              <a:endParaRPr lang="en-IN"/>
            </a:p>
          </p:txBody>
        </p:sp>
        <p:sp>
          <p:nvSpPr>
            <p:cNvPr id="4" name="TextBox 4"/>
            <p:cNvSpPr txBox="1"/>
            <p:nvPr/>
          </p:nvSpPr>
          <p:spPr>
            <a:xfrm>
              <a:off x="0" y="-38100"/>
              <a:ext cx="540825" cy="29679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256632" y="-238125"/>
            <a:ext cx="11031368" cy="10525125"/>
            <a:chOff x="0" y="0"/>
            <a:chExt cx="14708491" cy="14033500"/>
          </a:xfrm>
        </p:grpSpPr>
        <p:pic>
          <p:nvPicPr>
            <p:cNvPr id="6" name="Picture 6"/>
            <p:cNvPicPr>
              <a:picLocks noChangeAspect="1"/>
            </p:cNvPicPr>
            <p:nvPr/>
          </p:nvPicPr>
          <p:blipFill>
            <a:blip r:embed="rId2"/>
            <a:srcRect l="10669" r="19457"/>
            <a:stretch>
              <a:fillRect/>
            </a:stretch>
          </p:blipFill>
          <p:spPr>
            <a:xfrm>
              <a:off x="0" y="0"/>
              <a:ext cx="14708491" cy="14033500"/>
            </a:xfrm>
            <a:prstGeom prst="rect">
              <a:avLst/>
            </a:prstGeom>
          </p:spPr>
        </p:pic>
      </p:grpSp>
      <p:sp>
        <p:nvSpPr>
          <p:cNvPr id="7" name="TextBox 7"/>
          <p:cNvSpPr txBox="1"/>
          <p:nvPr/>
        </p:nvSpPr>
        <p:spPr>
          <a:xfrm>
            <a:off x="1520533" y="8612774"/>
            <a:ext cx="6388453" cy="903734"/>
          </a:xfrm>
          <a:prstGeom prst="rect">
            <a:avLst/>
          </a:prstGeom>
        </p:spPr>
        <p:txBody>
          <a:bodyPr lIns="0" tIns="0" rIns="0" bIns="0" rtlCol="0" anchor="t">
            <a:spAutoFit/>
          </a:bodyPr>
          <a:lstStyle/>
          <a:p>
            <a:pPr>
              <a:lnSpc>
                <a:spcPts val="3487"/>
              </a:lnSpc>
            </a:pPr>
            <a:r>
              <a:rPr lang="en-US" sz="3487" spc="34">
                <a:solidFill>
                  <a:srgbClr val="2B2E31"/>
                </a:solidFill>
                <a:latin typeface="Montserrat Classic Bold"/>
              </a:rPr>
              <a:t>AAKASH BHANDARI</a:t>
            </a:r>
          </a:p>
          <a:p>
            <a:pPr>
              <a:lnSpc>
                <a:spcPts val="3487"/>
              </a:lnSpc>
            </a:pPr>
            <a:r>
              <a:rPr lang="en-US" sz="3487" spc="34">
                <a:solidFill>
                  <a:srgbClr val="2B2E31"/>
                </a:solidFill>
                <a:latin typeface="Montserrat Classic Bold"/>
              </a:rPr>
              <a:t>SHADAB AHMED</a:t>
            </a:r>
          </a:p>
        </p:txBody>
      </p:sp>
      <p:sp>
        <p:nvSpPr>
          <p:cNvPr id="8" name="TextBox 8"/>
          <p:cNvSpPr txBox="1"/>
          <p:nvPr/>
        </p:nvSpPr>
        <p:spPr>
          <a:xfrm>
            <a:off x="1520533" y="772138"/>
            <a:ext cx="9594938" cy="2585317"/>
          </a:xfrm>
          <a:prstGeom prst="rect">
            <a:avLst/>
          </a:prstGeom>
        </p:spPr>
        <p:txBody>
          <a:bodyPr lIns="0" tIns="0" rIns="0" bIns="0" rtlCol="0" anchor="t">
            <a:spAutoFit/>
          </a:bodyPr>
          <a:lstStyle/>
          <a:p>
            <a:pPr>
              <a:lnSpc>
                <a:spcPts val="9909"/>
              </a:lnSpc>
            </a:pPr>
            <a:r>
              <a:rPr lang="en-US" sz="9909" spc="99">
                <a:solidFill>
                  <a:srgbClr val="2B2E31"/>
                </a:solidFill>
                <a:latin typeface="Montserrat Classic Bold"/>
              </a:rPr>
              <a:t>ADULT SALARY</a:t>
            </a:r>
          </a:p>
        </p:txBody>
      </p:sp>
      <p:sp>
        <p:nvSpPr>
          <p:cNvPr id="9" name="TextBox 9"/>
          <p:cNvSpPr txBox="1"/>
          <p:nvPr/>
        </p:nvSpPr>
        <p:spPr>
          <a:xfrm>
            <a:off x="1520533" y="3897113"/>
            <a:ext cx="6072044" cy="1472590"/>
          </a:xfrm>
          <a:prstGeom prst="rect">
            <a:avLst/>
          </a:prstGeom>
        </p:spPr>
        <p:txBody>
          <a:bodyPr lIns="0" tIns="0" rIns="0" bIns="0" rtlCol="0" anchor="t">
            <a:spAutoFit/>
          </a:bodyPr>
          <a:lstStyle/>
          <a:p>
            <a:pPr>
              <a:lnSpc>
                <a:spcPts val="5668"/>
              </a:lnSpc>
            </a:pPr>
            <a:r>
              <a:rPr lang="en-US" sz="5668" spc="56">
                <a:solidFill>
                  <a:srgbClr val="2B2E31"/>
                </a:solidFill>
                <a:latin typeface="Montserrat Classic Bold"/>
              </a:rPr>
              <a:t>PREDICTION</a:t>
            </a:r>
          </a:p>
          <a:p>
            <a:pPr>
              <a:lnSpc>
                <a:spcPts val="5668"/>
              </a:lnSpc>
            </a:pPr>
            <a:endParaRPr lang="en-US" sz="5668" spc="56">
              <a:solidFill>
                <a:srgbClr val="2B2E31"/>
              </a:solidFill>
              <a:latin typeface="Montserrat Classic Bold"/>
            </a:endParaRPr>
          </a:p>
        </p:txBody>
      </p:sp>
      <p:sp>
        <p:nvSpPr>
          <p:cNvPr id="10" name="AutoShape 10"/>
          <p:cNvSpPr/>
          <p:nvPr/>
        </p:nvSpPr>
        <p:spPr>
          <a:xfrm>
            <a:off x="1520533" y="3573263"/>
            <a:ext cx="1583241" cy="0"/>
          </a:xfrm>
          <a:prstGeom prst="line">
            <a:avLst/>
          </a:prstGeom>
          <a:ln w="152400" cap="flat">
            <a:solidFill>
              <a:srgbClr val="2B2E31"/>
            </a:solidFill>
            <a:prstDash val="solid"/>
            <a:headEnd type="none" w="sm" len="sm"/>
            <a:tailEnd type="none" w="sm" len="sm"/>
          </a:ln>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502681" y="-207831"/>
            <a:ext cx="4014875" cy="10702662"/>
            <a:chOff x="0" y="0"/>
            <a:chExt cx="1057416" cy="2818808"/>
          </a:xfrm>
        </p:grpSpPr>
        <p:sp>
          <p:nvSpPr>
            <p:cNvPr id="3" name="Freeform 3"/>
            <p:cNvSpPr/>
            <p:nvPr/>
          </p:nvSpPr>
          <p:spPr>
            <a:xfrm>
              <a:off x="0" y="0"/>
              <a:ext cx="1057416" cy="2818808"/>
            </a:xfrm>
            <a:custGeom>
              <a:avLst/>
              <a:gdLst/>
              <a:ahLst/>
              <a:cxnLst/>
              <a:rect l="l" t="t" r="r" b="b"/>
              <a:pathLst>
                <a:path w="1057416" h="2818808">
                  <a:moveTo>
                    <a:pt x="0" y="0"/>
                  </a:moveTo>
                  <a:lnTo>
                    <a:pt x="1057416" y="0"/>
                  </a:lnTo>
                  <a:lnTo>
                    <a:pt x="1057416" y="2818808"/>
                  </a:lnTo>
                  <a:lnTo>
                    <a:pt x="0" y="2818808"/>
                  </a:lnTo>
                  <a:close/>
                </a:path>
              </a:pathLst>
            </a:custGeom>
            <a:gradFill rotWithShape="1">
              <a:gsLst>
                <a:gs pos="0">
                  <a:srgbClr val="000000">
                    <a:alpha val="100000"/>
                  </a:srgbClr>
                </a:gs>
                <a:gs pos="100000">
                  <a:srgbClr val="737373">
                    <a:alpha val="100000"/>
                  </a:srgbClr>
                </a:gs>
              </a:gsLst>
              <a:lin ang="0"/>
            </a:gradFill>
          </p:spPr>
          <p:txBody>
            <a:bodyPr/>
            <a:lstStyle/>
            <a:p>
              <a:endParaRPr lang="en-IN"/>
            </a:p>
          </p:txBody>
        </p:sp>
        <p:sp>
          <p:nvSpPr>
            <p:cNvPr id="4" name="TextBox 4"/>
            <p:cNvSpPr txBox="1"/>
            <p:nvPr/>
          </p:nvSpPr>
          <p:spPr>
            <a:xfrm>
              <a:off x="0" y="-47625"/>
              <a:ext cx="1057416" cy="2866433"/>
            </a:xfrm>
            <a:prstGeom prst="rect">
              <a:avLst/>
            </a:prstGeom>
          </p:spPr>
          <p:txBody>
            <a:bodyPr lIns="50800" tIns="50800" rIns="50800" bIns="50800" rtlCol="0" anchor="ctr"/>
            <a:lstStyle/>
            <a:p>
              <a:pPr algn="ctr">
                <a:lnSpc>
                  <a:spcPts val="3353"/>
                </a:lnSpc>
              </a:pPr>
              <a:endParaRPr/>
            </a:p>
          </p:txBody>
        </p:sp>
      </p:grpSp>
      <p:grpSp>
        <p:nvGrpSpPr>
          <p:cNvPr id="5" name="Group 5"/>
          <p:cNvGrpSpPr/>
          <p:nvPr/>
        </p:nvGrpSpPr>
        <p:grpSpPr>
          <a:xfrm>
            <a:off x="10487806" y="-448257"/>
            <a:ext cx="4243086" cy="10943088"/>
            <a:chOff x="0" y="0"/>
            <a:chExt cx="1117521" cy="2882130"/>
          </a:xfrm>
        </p:grpSpPr>
        <p:sp>
          <p:nvSpPr>
            <p:cNvPr id="6" name="Freeform 6"/>
            <p:cNvSpPr/>
            <p:nvPr/>
          </p:nvSpPr>
          <p:spPr>
            <a:xfrm>
              <a:off x="0" y="0"/>
              <a:ext cx="1117521" cy="2882130"/>
            </a:xfrm>
            <a:custGeom>
              <a:avLst/>
              <a:gdLst/>
              <a:ahLst/>
              <a:cxnLst/>
              <a:rect l="l" t="t" r="r" b="b"/>
              <a:pathLst>
                <a:path w="1117521" h="2882130">
                  <a:moveTo>
                    <a:pt x="0" y="0"/>
                  </a:moveTo>
                  <a:lnTo>
                    <a:pt x="1117521" y="0"/>
                  </a:lnTo>
                  <a:lnTo>
                    <a:pt x="1117521" y="2882130"/>
                  </a:lnTo>
                  <a:lnTo>
                    <a:pt x="0" y="2882130"/>
                  </a:lnTo>
                  <a:close/>
                </a:path>
              </a:pathLst>
            </a:custGeom>
            <a:solidFill>
              <a:srgbClr val="000000"/>
            </a:solidFill>
          </p:spPr>
          <p:txBody>
            <a:bodyPr/>
            <a:lstStyle/>
            <a:p>
              <a:endParaRPr lang="en-IN"/>
            </a:p>
          </p:txBody>
        </p:sp>
        <p:sp>
          <p:nvSpPr>
            <p:cNvPr id="7" name="TextBox 7"/>
            <p:cNvSpPr txBox="1"/>
            <p:nvPr/>
          </p:nvSpPr>
          <p:spPr>
            <a:xfrm>
              <a:off x="0" y="-47625"/>
              <a:ext cx="1117521" cy="2929755"/>
            </a:xfrm>
            <a:prstGeom prst="rect">
              <a:avLst/>
            </a:prstGeom>
          </p:spPr>
          <p:txBody>
            <a:bodyPr lIns="50800" tIns="50800" rIns="50800" bIns="50800" rtlCol="0" anchor="ctr"/>
            <a:lstStyle/>
            <a:p>
              <a:pPr algn="ctr">
                <a:lnSpc>
                  <a:spcPts val="3353"/>
                </a:lnSpc>
              </a:pPr>
              <a:endParaRPr/>
            </a:p>
          </p:txBody>
        </p:sp>
      </p:grpSp>
      <p:sp>
        <p:nvSpPr>
          <p:cNvPr id="8" name="Freeform 8"/>
          <p:cNvSpPr/>
          <p:nvPr/>
        </p:nvSpPr>
        <p:spPr>
          <a:xfrm>
            <a:off x="351360" y="3740588"/>
            <a:ext cx="8207184" cy="5517712"/>
          </a:xfrm>
          <a:custGeom>
            <a:avLst/>
            <a:gdLst/>
            <a:ahLst/>
            <a:cxnLst/>
            <a:rect l="l" t="t" r="r" b="b"/>
            <a:pathLst>
              <a:path w="8207184" h="5517712">
                <a:moveTo>
                  <a:pt x="0" y="0"/>
                </a:moveTo>
                <a:lnTo>
                  <a:pt x="8207184" y="0"/>
                </a:lnTo>
                <a:lnTo>
                  <a:pt x="8207184" y="5517712"/>
                </a:lnTo>
                <a:lnTo>
                  <a:pt x="0" y="5517712"/>
                </a:lnTo>
                <a:lnTo>
                  <a:pt x="0" y="0"/>
                </a:lnTo>
                <a:close/>
              </a:path>
            </a:pathLst>
          </a:custGeom>
          <a:blipFill>
            <a:blip r:embed="rId2"/>
            <a:stretch>
              <a:fillRect/>
            </a:stretch>
          </a:blipFill>
        </p:spPr>
        <p:txBody>
          <a:bodyPr/>
          <a:lstStyle/>
          <a:p>
            <a:endParaRPr lang="en-IN"/>
          </a:p>
        </p:txBody>
      </p:sp>
      <p:sp>
        <p:nvSpPr>
          <p:cNvPr id="9" name="Freeform 9"/>
          <p:cNvSpPr/>
          <p:nvPr/>
        </p:nvSpPr>
        <p:spPr>
          <a:xfrm>
            <a:off x="8966502" y="3740588"/>
            <a:ext cx="7660192" cy="5517712"/>
          </a:xfrm>
          <a:custGeom>
            <a:avLst/>
            <a:gdLst/>
            <a:ahLst/>
            <a:cxnLst/>
            <a:rect l="l" t="t" r="r" b="b"/>
            <a:pathLst>
              <a:path w="7660192" h="5517712">
                <a:moveTo>
                  <a:pt x="0" y="0"/>
                </a:moveTo>
                <a:lnTo>
                  <a:pt x="7660192" y="0"/>
                </a:lnTo>
                <a:lnTo>
                  <a:pt x="7660192" y="5517712"/>
                </a:lnTo>
                <a:lnTo>
                  <a:pt x="0" y="5517712"/>
                </a:lnTo>
                <a:lnTo>
                  <a:pt x="0" y="0"/>
                </a:lnTo>
                <a:close/>
              </a:path>
            </a:pathLst>
          </a:custGeom>
          <a:blipFill>
            <a:blip r:embed="rId3"/>
            <a:stretch>
              <a:fillRect l="-1321" r="-1321"/>
            </a:stretch>
          </a:blipFill>
        </p:spPr>
        <p:txBody>
          <a:bodyPr/>
          <a:lstStyle/>
          <a:p>
            <a:endParaRPr lang="en-IN"/>
          </a:p>
        </p:txBody>
      </p:sp>
      <p:sp>
        <p:nvSpPr>
          <p:cNvPr id="10" name="Freeform 10"/>
          <p:cNvSpPr/>
          <p:nvPr/>
        </p:nvSpPr>
        <p:spPr>
          <a:xfrm>
            <a:off x="1943059" y="2873776"/>
            <a:ext cx="5023785" cy="808783"/>
          </a:xfrm>
          <a:custGeom>
            <a:avLst/>
            <a:gdLst/>
            <a:ahLst/>
            <a:cxnLst/>
            <a:rect l="l" t="t" r="r" b="b"/>
            <a:pathLst>
              <a:path w="5023785" h="808783">
                <a:moveTo>
                  <a:pt x="0" y="0"/>
                </a:moveTo>
                <a:lnTo>
                  <a:pt x="5023785" y="0"/>
                </a:lnTo>
                <a:lnTo>
                  <a:pt x="5023785" y="808783"/>
                </a:lnTo>
                <a:lnTo>
                  <a:pt x="0" y="808783"/>
                </a:lnTo>
                <a:lnTo>
                  <a:pt x="0" y="0"/>
                </a:lnTo>
                <a:close/>
              </a:path>
            </a:pathLst>
          </a:custGeom>
          <a:blipFill>
            <a:blip r:embed="rId4"/>
            <a:stretch>
              <a:fillRect/>
            </a:stretch>
          </a:blipFill>
        </p:spPr>
        <p:txBody>
          <a:bodyPr/>
          <a:lstStyle/>
          <a:p>
            <a:endParaRPr lang="en-IN"/>
          </a:p>
        </p:txBody>
      </p:sp>
      <p:sp>
        <p:nvSpPr>
          <p:cNvPr id="11" name="Freeform 11"/>
          <p:cNvSpPr/>
          <p:nvPr/>
        </p:nvSpPr>
        <p:spPr>
          <a:xfrm>
            <a:off x="9841260" y="2788518"/>
            <a:ext cx="5536179" cy="894041"/>
          </a:xfrm>
          <a:custGeom>
            <a:avLst/>
            <a:gdLst/>
            <a:ahLst/>
            <a:cxnLst/>
            <a:rect l="l" t="t" r="r" b="b"/>
            <a:pathLst>
              <a:path w="5536179" h="894041">
                <a:moveTo>
                  <a:pt x="0" y="0"/>
                </a:moveTo>
                <a:lnTo>
                  <a:pt x="5536179" y="0"/>
                </a:lnTo>
                <a:lnTo>
                  <a:pt x="5536179" y="894041"/>
                </a:lnTo>
                <a:lnTo>
                  <a:pt x="0" y="894041"/>
                </a:lnTo>
                <a:lnTo>
                  <a:pt x="0" y="0"/>
                </a:lnTo>
                <a:close/>
              </a:path>
            </a:pathLst>
          </a:custGeom>
          <a:blipFill>
            <a:blip r:embed="rId5"/>
            <a:stretch>
              <a:fillRect/>
            </a:stretch>
          </a:blipFill>
        </p:spPr>
        <p:txBody>
          <a:bodyPr/>
          <a:lstStyle/>
          <a:p>
            <a:endParaRPr lang="en-IN"/>
          </a:p>
        </p:txBody>
      </p:sp>
      <p:sp>
        <p:nvSpPr>
          <p:cNvPr id="12" name="TextBox 12"/>
          <p:cNvSpPr txBox="1"/>
          <p:nvPr/>
        </p:nvSpPr>
        <p:spPr>
          <a:xfrm>
            <a:off x="726281" y="968565"/>
            <a:ext cx="7457342" cy="510794"/>
          </a:xfrm>
          <a:prstGeom prst="rect">
            <a:avLst/>
          </a:prstGeom>
        </p:spPr>
        <p:txBody>
          <a:bodyPr lIns="0" tIns="0" rIns="0" bIns="0" rtlCol="0" anchor="t">
            <a:spAutoFit/>
          </a:bodyPr>
          <a:lstStyle/>
          <a:p>
            <a:pPr>
              <a:lnSpc>
                <a:spcPts val="2980"/>
              </a:lnSpc>
            </a:pPr>
            <a:r>
              <a:rPr lang="en-US" sz="5960">
                <a:solidFill>
                  <a:srgbClr val="152425"/>
                </a:solidFill>
                <a:latin typeface="Montaser Arabic Bold"/>
              </a:rPr>
              <a:t>DATA ANALYSIS</a:t>
            </a:r>
          </a:p>
        </p:txBody>
      </p:sp>
      <p:sp>
        <p:nvSpPr>
          <p:cNvPr id="13" name="TextBox 13"/>
          <p:cNvSpPr txBox="1"/>
          <p:nvPr/>
        </p:nvSpPr>
        <p:spPr>
          <a:xfrm>
            <a:off x="726281" y="2272486"/>
            <a:ext cx="8240221" cy="372745"/>
          </a:xfrm>
          <a:prstGeom prst="rect">
            <a:avLst/>
          </a:prstGeom>
        </p:spPr>
        <p:txBody>
          <a:bodyPr lIns="0" tIns="0" rIns="0" bIns="0" rtlCol="0" anchor="t">
            <a:spAutoFit/>
          </a:bodyPr>
          <a:lstStyle/>
          <a:p>
            <a:pPr marL="0" lvl="0" indent="0">
              <a:lnSpc>
                <a:spcPts val="3079"/>
              </a:lnSpc>
              <a:spcBef>
                <a:spcPct val="0"/>
              </a:spcBef>
            </a:pPr>
            <a:r>
              <a:rPr lang="en-US" sz="2199" spc="329">
                <a:solidFill>
                  <a:srgbClr val="152425"/>
                </a:solidFill>
                <a:latin typeface="Open Sauce"/>
              </a:rPr>
              <a:t>HOURS PER WEEK</a:t>
            </a:r>
          </a:p>
        </p:txBody>
      </p:sp>
      <p:sp>
        <p:nvSpPr>
          <p:cNvPr id="14" name="TextBox 14"/>
          <p:cNvSpPr txBox="1"/>
          <p:nvPr/>
        </p:nvSpPr>
        <p:spPr>
          <a:xfrm>
            <a:off x="726281" y="1703832"/>
            <a:ext cx="8796908" cy="435304"/>
          </a:xfrm>
          <a:prstGeom prst="rect">
            <a:avLst/>
          </a:prstGeom>
        </p:spPr>
        <p:txBody>
          <a:bodyPr lIns="0" tIns="0" rIns="0" bIns="0" rtlCol="0" anchor="t">
            <a:spAutoFit/>
          </a:bodyPr>
          <a:lstStyle/>
          <a:p>
            <a:pPr>
              <a:lnSpc>
                <a:spcPts val="3262"/>
              </a:lnSpc>
            </a:pPr>
            <a:r>
              <a:rPr lang="en-US" sz="3262" spc="32">
                <a:solidFill>
                  <a:srgbClr val="2B2E31"/>
                </a:solidFill>
                <a:latin typeface="Montserrat Classic Bold"/>
              </a:rPr>
              <a:t>NUMERICAL ANALYSIS</a:t>
            </a:r>
          </a:p>
        </p:txBody>
      </p:sp>
      <p:sp>
        <p:nvSpPr>
          <p:cNvPr id="15" name="TextBox 15"/>
          <p:cNvSpPr txBox="1"/>
          <p:nvPr/>
        </p:nvSpPr>
        <p:spPr>
          <a:xfrm>
            <a:off x="2249424" y="9650193"/>
            <a:ext cx="7776949" cy="280670"/>
          </a:xfrm>
          <a:prstGeom prst="rect">
            <a:avLst/>
          </a:prstGeom>
        </p:spPr>
        <p:txBody>
          <a:bodyPr lIns="0" tIns="0" rIns="0" bIns="0" rtlCol="0" anchor="t">
            <a:spAutoFit/>
          </a:bodyPr>
          <a:lstStyle/>
          <a:p>
            <a:pPr marL="0" lvl="0" indent="0">
              <a:lnSpc>
                <a:spcPts val="2380"/>
              </a:lnSpc>
              <a:spcBef>
                <a:spcPct val="0"/>
              </a:spcBef>
            </a:pPr>
            <a:r>
              <a:rPr lang="en-US" sz="1700" spc="255">
                <a:solidFill>
                  <a:srgbClr val="152425"/>
                </a:solidFill>
                <a:latin typeface="Open Sauce"/>
              </a:rPr>
              <a:t> LOT OF PEOPLE WORK AROUND 40 HOURS PER WEEK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502681" y="-207831"/>
            <a:ext cx="4014875" cy="10702662"/>
            <a:chOff x="0" y="0"/>
            <a:chExt cx="1057416" cy="2818808"/>
          </a:xfrm>
        </p:grpSpPr>
        <p:sp>
          <p:nvSpPr>
            <p:cNvPr id="3" name="Freeform 3"/>
            <p:cNvSpPr/>
            <p:nvPr/>
          </p:nvSpPr>
          <p:spPr>
            <a:xfrm>
              <a:off x="0" y="0"/>
              <a:ext cx="1057416" cy="2818808"/>
            </a:xfrm>
            <a:custGeom>
              <a:avLst/>
              <a:gdLst/>
              <a:ahLst/>
              <a:cxnLst/>
              <a:rect l="l" t="t" r="r" b="b"/>
              <a:pathLst>
                <a:path w="1057416" h="2818808">
                  <a:moveTo>
                    <a:pt x="0" y="0"/>
                  </a:moveTo>
                  <a:lnTo>
                    <a:pt x="1057416" y="0"/>
                  </a:lnTo>
                  <a:lnTo>
                    <a:pt x="1057416" y="2818808"/>
                  </a:lnTo>
                  <a:lnTo>
                    <a:pt x="0" y="2818808"/>
                  </a:lnTo>
                  <a:close/>
                </a:path>
              </a:pathLst>
            </a:custGeom>
            <a:gradFill rotWithShape="1">
              <a:gsLst>
                <a:gs pos="0">
                  <a:srgbClr val="000000">
                    <a:alpha val="100000"/>
                  </a:srgbClr>
                </a:gs>
                <a:gs pos="100000">
                  <a:srgbClr val="737373">
                    <a:alpha val="100000"/>
                  </a:srgbClr>
                </a:gs>
              </a:gsLst>
              <a:lin ang="0"/>
            </a:gradFill>
          </p:spPr>
          <p:txBody>
            <a:bodyPr/>
            <a:lstStyle/>
            <a:p>
              <a:endParaRPr lang="en-IN"/>
            </a:p>
          </p:txBody>
        </p:sp>
        <p:sp>
          <p:nvSpPr>
            <p:cNvPr id="4" name="TextBox 4"/>
            <p:cNvSpPr txBox="1"/>
            <p:nvPr/>
          </p:nvSpPr>
          <p:spPr>
            <a:xfrm>
              <a:off x="0" y="-47625"/>
              <a:ext cx="1057416" cy="2866433"/>
            </a:xfrm>
            <a:prstGeom prst="rect">
              <a:avLst/>
            </a:prstGeom>
          </p:spPr>
          <p:txBody>
            <a:bodyPr lIns="50800" tIns="50800" rIns="50800" bIns="50800" rtlCol="0" anchor="ctr"/>
            <a:lstStyle/>
            <a:p>
              <a:pPr algn="ctr">
                <a:lnSpc>
                  <a:spcPts val="3353"/>
                </a:lnSpc>
              </a:pPr>
              <a:endParaRPr/>
            </a:p>
          </p:txBody>
        </p:sp>
      </p:grpSp>
      <p:grpSp>
        <p:nvGrpSpPr>
          <p:cNvPr id="5" name="Group 5"/>
          <p:cNvGrpSpPr/>
          <p:nvPr/>
        </p:nvGrpSpPr>
        <p:grpSpPr>
          <a:xfrm>
            <a:off x="10487806" y="-448257"/>
            <a:ext cx="4243086" cy="10943088"/>
            <a:chOff x="0" y="0"/>
            <a:chExt cx="1117521" cy="2882130"/>
          </a:xfrm>
        </p:grpSpPr>
        <p:sp>
          <p:nvSpPr>
            <p:cNvPr id="6" name="Freeform 6"/>
            <p:cNvSpPr/>
            <p:nvPr/>
          </p:nvSpPr>
          <p:spPr>
            <a:xfrm>
              <a:off x="0" y="0"/>
              <a:ext cx="1117521" cy="2882130"/>
            </a:xfrm>
            <a:custGeom>
              <a:avLst/>
              <a:gdLst/>
              <a:ahLst/>
              <a:cxnLst/>
              <a:rect l="l" t="t" r="r" b="b"/>
              <a:pathLst>
                <a:path w="1117521" h="2882130">
                  <a:moveTo>
                    <a:pt x="0" y="0"/>
                  </a:moveTo>
                  <a:lnTo>
                    <a:pt x="1117521" y="0"/>
                  </a:lnTo>
                  <a:lnTo>
                    <a:pt x="1117521" y="2882130"/>
                  </a:lnTo>
                  <a:lnTo>
                    <a:pt x="0" y="2882130"/>
                  </a:lnTo>
                  <a:close/>
                </a:path>
              </a:pathLst>
            </a:custGeom>
            <a:solidFill>
              <a:srgbClr val="000000"/>
            </a:solidFill>
          </p:spPr>
          <p:txBody>
            <a:bodyPr/>
            <a:lstStyle/>
            <a:p>
              <a:endParaRPr lang="en-IN"/>
            </a:p>
          </p:txBody>
        </p:sp>
        <p:sp>
          <p:nvSpPr>
            <p:cNvPr id="7" name="TextBox 7"/>
            <p:cNvSpPr txBox="1"/>
            <p:nvPr/>
          </p:nvSpPr>
          <p:spPr>
            <a:xfrm>
              <a:off x="0" y="-47625"/>
              <a:ext cx="1117521" cy="2929755"/>
            </a:xfrm>
            <a:prstGeom prst="rect">
              <a:avLst/>
            </a:prstGeom>
          </p:spPr>
          <p:txBody>
            <a:bodyPr lIns="50800" tIns="50800" rIns="50800" bIns="50800" rtlCol="0" anchor="ctr"/>
            <a:lstStyle/>
            <a:p>
              <a:pPr algn="ctr">
                <a:lnSpc>
                  <a:spcPts val="3353"/>
                </a:lnSpc>
              </a:pPr>
              <a:endParaRPr/>
            </a:p>
          </p:txBody>
        </p:sp>
      </p:grpSp>
      <p:sp>
        <p:nvSpPr>
          <p:cNvPr id="8" name="Freeform 8"/>
          <p:cNvSpPr/>
          <p:nvPr/>
        </p:nvSpPr>
        <p:spPr>
          <a:xfrm>
            <a:off x="478336" y="3740588"/>
            <a:ext cx="8035017" cy="5350255"/>
          </a:xfrm>
          <a:custGeom>
            <a:avLst/>
            <a:gdLst/>
            <a:ahLst/>
            <a:cxnLst/>
            <a:rect l="l" t="t" r="r" b="b"/>
            <a:pathLst>
              <a:path w="8035017" h="5350255">
                <a:moveTo>
                  <a:pt x="0" y="0"/>
                </a:moveTo>
                <a:lnTo>
                  <a:pt x="8035016" y="0"/>
                </a:lnTo>
                <a:lnTo>
                  <a:pt x="8035016" y="5350255"/>
                </a:lnTo>
                <a:lnTo>
                  <a:pt x="0" y="5350255"/>
                </a:lnTo>
                <a:lnTo>
                  <a:pt x="0" y="0"/>
                </a:lnTo>
                <a:close/>
              </a:path>
            </a:pathLst>
          </a:custGeom>
          <a:blipFill>
            <a:blip r:embed="rId2"/>
            <a:stretch>
              <a:fillRect/>
            </a:stretch>
          </a:blipFill>
        </p:spPr>
        <p:txBody>
          <a:bodyPr/>
          <a:lstStyle/>
          <a:p>
            <a:endParaRPr lang="en-IN"/>
          </a:p>
        </p:txBody>
      </p:sp>
      <p:sp>
        <p:nvSpPr>
          <p:cNvPr id="9" name="Freeform 9"/>
          <p:cNvSpPr/>
          <p:nvPr/>
        </p:nvSpPr>
        <p:spPr>
          <a:xfrm>
            <a:off x="1377383" y="2816681"/>
            <a:ext cx="4559040" cy="865878"/>
          </a:xfrm>
          <a:custGeom>
            <a:avLst/>
            <a:gdLst/>
            <a:ahLst/>
            <a:cxnLst/>
            <a:rect l="l" t="t" r="r" b="b"/>
            <a:pathLst>
              <a:path w="4559040" h="865878">
                <a:moveTo>
                  <a:pt x="0" y="0"/>
                </a:moveTo>
                <a:lnTo>
                  <a:pt x="4559040" y="0"/>
                </a:lnTo>
                <a:lnTo>
                  <a:pt x="4559040" y="865878"/>
                </a:lnTo>
                <a:lnTo>
                  <a:pt x="0" y="865878"/>
                </a:lnTo>
                <a:lnTo>
                  <a:pt x="0" y="0"/>
                </a:lnTo>
                <a:close/>
              </a:path>
            </a:pathLst>
          </a:custGeom>
          <a:blipFill>
            <a:blip r:embed="rId3"/>
            <a:stretch>
              <a:fillRect t="-7724" b="-7724"/>
            </a:stretch>
          </a:blipFill>
        </p:spPr>
        <p:txBody>
          <a:bodyPr/>
          <a:lstStyle/>
          <a:p>
            <a:endParaRPr lang="en-IN"/>
          </a:p>
        </p:txBody>
      </p:sp>
      <p:sp>
        <p:nvSpPr>
          <p:cNvPr id="10" name="Freeform 10"/>
          <p:cNvSpPr/>
          <p:nvPr/>
        </p:nvSpPr>
        <p:spPr>
          <a:xfrm>
            <a:off x="8942462" y="3854009"/>
            <a:ext cx="7462330" cy="5236833"/>
          </a:xfrm>
          <a:custGeom>
            <a:avLst/>
            <a:gdLst/>
            <a:ahLst/>
            <a:cxnLst/>
            <a:rect l="l" t="t" r="r" b="b"/>
            <a:pathLst>
              <a:path w="7462330" h="5236833">
                <a:moveTo>
                  <a:pt x="0" y="0"/>
                </a:moveTo>
                <a:lnTo>
                  <a:pt x="7462331" y="0"/>
                </a:lnTo>
                <a:lnTo>
                  <a:pt x="7462331" y="5236834"/>
                </a:lnTo>
                <a:lnTo>
                  <a:pt x="0" y="5236834"/>
                </a:lnTo>
                <a:lnTo>
                  <a:pt x="0" y="0"/>
                </a:lnTo>
                <a:close/>
              </a:path>
            </a:pathLst>
          </a:custGeom>
          <a:blipFill>
            <a:blip r:embed="rId4"/>
            <a:stretch>
              <a:fillRect/>
            </a:stretch>
          </a:blipFill>
        </p:spPr>
        <p:txBody>
          <a:bodyPr/>
          <a:lstStyle/>
          <a:p>
            <a:endParaRPr lang="en-IN"/>
          </a:p>
        </p:txBody>
      </p:sp>
      <p:sp>
        <p:nvSpPr>
          <p:cNvPr id="11" name="Freeform 11"/>
          <p:cNvSpPr/>
          <p:nvPr/>
        </p:nvSpPr>
        <p:spPr>
          <a:xfrm>
            <a:off x="10290543" y="2731756"/>
            <a:ext cx="4637613" cy="1008831"/>
          </a:xfrm>
          <a:custGeom>
            <a:avLst/>
            <a:gdLst/>
            <a:ahLst/>
            <a:cxnLst/>
            <a:rect l="l" t="t" r="r" b="b"/>
            <a:pathLst>
              <a:path w="4637613" h="1008831">
                <a:moveTo>
                  <a:pt x="0" y="0"/>
                </a:moveTo>
                <a:lnTo>
                  <a:pt x="4637613" y="0"/>
                </a:lnTo>
                <a:lnTo>
                  <a:pt x="4637613" y="1008832"/>
                </a:lnTo>
                <a:lnTo>
                  <a:pt x="0" y="1008832"/>
                </a:lnTo>
                <a:lnTo>
                  <a:pt x="0" y="0"/>
                </a:lnTo>
                <a:close/>
              </a:path>
            </a:pathLst>
          </a:custGeom>
          <a:blipFill>
            <a:blip r:embed="rId5"/>
            <a:stretch>
              <a:fillRect/>
            </a:stretch>
          </a:blipFill>
        </p:spPr>
        <p:txBody>
          <a:bodyPr/>
          <a:lstStyle/>
          <a:p>
            <a:endParaRPr lang="en-IN"/>
          </a:p>
        </p:txBody>
      </p:sp>
      <p:sp>
        <p:nvSpPr>
          <p:cNvPr id="12" name="TextBox 12"/>
          <p:cNvSpPr txBox="1"/>
          <p:nvPr/>
        </p:nvSpPr>
        <p:spPr>
          <a:xfrm>
            <a:off x="726281" y="968565"/>
            <a:ext cx="7457342" cy="510794"/>
          </a:xfrm>
          <a:prstGeom prst="rect">
            <a:avLst/>
          </a:prstGeom>
        </p:spPr>
        <p:txBody>
          <a:bodyPr lIns="0" tIns="0" rIns="0" bIns="0" rtlCol="0" anchor="t">
            <a:spAutoFit/>
          </a:bodyPr>
          <a:lstStyle/>
          <a:p>
            <a:pPr>
              <a:lnSpc>
                <a:spcPts val="2980"/>
              </a:lnSpc>
            </a:pPr>
            <a:r>
              <a:rPr lang="en-US" sz="5960">
                <a:solidFill>
                  <a:srgbClr val="152425"/>
                </a:solidFill>
                <a:latin typeface="Montaser Arabic Bold"/>
              </a:rPr>
              <a:t>DATA ANALYSIS</a:t>
            </a:r>
          </a:p>
        </p:txBody>
      </p:sp>
      <p:sp>
        <p:nvSpPr>
          <p:cNvPr id="13" name="TextBox 13"/>
          <p:cNvSpPr txBox="1"/>
          <p:nvPr/>
        </p:nvSpPr>
        <p:spPr>
          <a:xfrm>
            <a:off x="726281" y="2272486"/>
            <a:ext cx="8240221" cy="372745"/>
          </a:xfrm>
          <a:prstGeom prst="rect">
            <a:avLst/>
          </a:prstGeom>
        </p:spPr>
        <p:txBody>
          <a:bodyPr lIns="0" tIns="0" rIns="0" bIns="0" rtlCol="0" anchor="t">
            <a:spAutoFit/>
          </a:bodyPr>
          <a:lstStyle/>
          <a:p>
            <a:pPr marL="0" lvl="0" indent="0">
              <a:lnSpc>
                <a:spcPts val="3079"/>
              </a:lnSpc>
              <a:spcBef>
                <a:spcPct val="0"/>
              </a:spcBef>
            </a:pPr>
            <a:r>
              <a:rPr lang="en-US" sz="2199" spc="329">
                <a:solidFill>
                  <a:srgbClr val="152425"/>
                </a:solidFill>
                <a:latin typeface="Open Sauce"/>
              </a:rPr>
              <a:t>AGE</a:t>
            </a:r>
          </a:p>
        </p:txBody>
      </p:sp>
      <p:sp>
        <p:nvSpPr>
          <p:cNvPr id="14" name="TextBox 14"/>
          <p:cNvSpPr txBox="1"/>
          <p:nvPr/>
        </p:nvSpPr>
        <p:spPr>
          <a:xfrm>
            <a:off x="726281" y="1703832"/>
            <a:ext cx="8796908" cy="435304"/>
          </a:xfrm>
          <a:prstGeom prst="rect">
            <a:avLst/>
          </a:prstGeom>
        </p:spPr>
        <p:txBody>
          <a:bodyPr lIns="0" tIns="0" rIns="0" bIns="0" rtlCol="0" anchor="t">
            <a:spAutoFit/>
          </a:bodyPr>
          <a:lstStyle/>
          <a:p>
            <a:pPr>
              <a:lnSpc>
                <a:spcPts val="3262"/>
              </a:lnSpc>
            </a:pPr>
            <a:r>
              <a:rPr lang="en-US" sz="3262" spc="32">
                <a:solidFill>
                  <a:srgbClr val="2B2E31"/>
                </a:solidFill>
                <a:latin typeface="Montserrat Classic Bold"/>
              </a:rPr>
              <a:t>NUMERICAL ANALYSIS</a:t>
            </a:r>
          </a:p>
        </p:txBody>
      </p:sp>
      <p:sp>
        <p:nvSpPr>
          <p:cNvPr id="15" name="TextBox 15"/>
          <p:cNvSpPr txBox="1"/>
          <p:nvPr/>
        </p:nvSpPr>
        <p:spPr>
          <a:xfrm>
            <a:off x="710629" y="9401175"/>
            <a:ext cx="8812560" cy="575945"/>
          </a:xfrm>
          <a:prstGeom prst="rect">
            <a:avLst/>
          </a:prstGeom>
        </p:spPr>
        <p:txBody>
          <a:bodyPr lIns="0" tIns="0" rIns="0" bIns="0" rtlCol="0" anchor="t">
            <a:spAutoFit/>
          </a:bodyPr>
          <a:lstStyle/>
          <a:p>
            <a:pPr marL="0" lvl="0" indent="0">
              <a:lnSpc>
                <a:spcPts val="2380"/>
              </a:lnSpc>
              <a:spcBef>
                <a:spcPct val="0"/>
              </a:spcBef>
            </a:pPr>
            <a:r>
              <a:rPr lang="en-US" sz="1700" spc="255">
                <a:solidFill>
                  <a:srgbClr val="152425"/>
                </a:solidFill>
                <a:latin typeface="Open Sauce"/>
              </a:rPr>
              <a:t> THE AGE IS RIGHT SKEWED AS MORE PEOPLE AT AN YOUNGER AGE WORK IN THIS SURVEY.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2" name="AutoShape 2"/>
          <p:cNvSpPr/>
          <p:nvPr/>
        </p:nvSpPr>
        <p:spPr>
          <a:xfrm>
            <a:off x="931989" y="1285436"/>
            <a:ext cx="1173491" cy="0"/>
          </a:xfrm>
          <a:prstGeom prst="line">
            <a:avLst/>
          </a:prstGeom>
          <a:ln w="104775" cap="flat">
            <a:solidFill>
              <a:srgbClr val="F4F4F4"/>
            </a:solidFill>
            <a:prstDash val="solid"/>
            <a:headEnd type="none" w="sm" len="sm"/>
            <a:tailEnd type="none" w="sm" len="sm"/>
          </a:ln>
        </p:spPr>
        <p:txBody>
          <a:bodyPr/>
          <a:lstStyle/>
          <a:p>
            <a:endParaRPr lang="en-IN"/>
          </a:p>
        </p:txBody>
      </p:sp>
      <p:grpSp>
        <p:nvGrpSpPr>
          <p:cNvPr id="3" name="Group 3"/>
          <p:cNvGrpSpPr/>
          <p:nvPr/>
        </p:nvGrpSpPr>
        <p:grpSpPr>
          <a:xfrm>
            <a:off x="5925825" y="8391466"/>
            <a:ext cx="300602" cy="291058"/>
            <a:chOff x="0" y="0"/>
            <a:chExt cx="79171" cy="76657"/>
          </a:xfrm>
        </p:grpSpPr>
        <p:sp>
          <p:nvSpPr>
            <p:cNvPr id="4" name="Freeform 4"/>
            <p:cNvSpPr/>
            <p:nvPr/>
          </p:nvSpPr>
          <p:spPr>
            <a:xfrm>
              <a:off x="0" y="0"/>
              <a:ext cx="79171" cy="76657"/>
            </a:xfrm>
            <a:custGeom>
              <a:avLst/>
              <a:gdLst/>
              <a:ahLst/>
              <a:cxnLst/>
              <a:rect l="l" t="t" r="r" b="b"/>
              <a:pathLst>
                <a:path w="79171" h="76657">
                  <a:moveTo>
                    <a:pt x="0" y="0"/>
                  </a:moveTo>
                  <a:lnTo>
                    <a:pt x="79171" y="0"/>
                  </a:lnTo>
                  <a:lnTo>
                    <a:pt x="79171" y="76657"/>
                  </a:lnTo>
                  <a:lnTo>
                    <a:pt x="0" y="76657"/>
                  </a:lnTo>
                  <a:close/>
                </a:path>
              </a:pathLst>
            </a:custGeom>
            <a:solidFill>
              <a:srgbClr val="FFDE59"/>
            </a:solidFill>
          </p:spPr>
          <p:txBody>
            <a:bodyPr/>
            <a:lstStyle/>
            <a:p>
              <a:endParaRPr lang="en-IN"/>
            </a:p>
          </p:txBody>
        </p:sp>
        <p:sp>
          <p:nvSpPr>
            <p:cNvPr id="5" name="TextBox 5"/>
            <p:cNvSpPr txBox="1"/>
            <p:nvPr/>
          </p:nvSpPr>
          <p:spPr>
            <a:xfrm>
              <a:off x="0" y="28575"/>
              <a:ext cx="79171" cy="48082"/>
            </a:xfrm>
            <a:prstGeom prst="rect">
              <a:avLst/>
            </a:prstGeom>
          </p:spPr>
          <p:txBody>
            <a:bodyPr lIns="50800" tIns="50800" rIns="50800" bIns="50800" rtlCol="0" anchor="ctr"/>
            <a:lstStyle/>
            <a:p>
              <a:pPr algn="ctr">
                <a:lnSpc>
                  <a:spcPts val="1975"/>
                </a:lnSpc>
              </a:pPr>
              <a:endParaRPr/>
            </a:p>
          </p:txBody>
        </p:sp>
      </p:grpSp>
      <p:grpSp>
        <p:nvGrpSpPr>
          <p:cNvPr id="6" name="Group 6"/>
          <p:cNvGrpSpPr/>
          <p:nvPr/>
        </p:nvGrpSpPr>
        <p:grpSpPr>
          <a:xfrm>
            <a:off x="5890980" y="9162161"/>
            <a:ext cx="300602" cy="291058"/>
            <a:chOff x="0" y="0"/>
            <a:chExt cx="79171" cy="76657"/>
          </a:xfrm>
        </p:grpSpPr>
        <p:sp>
          <p:nvSpPr>
            <p:cNvPr id="7" name="Freeform 7"/>
            <p:cNvSpPr/>
            <p:nvPr/>
          </p:nvSpPr>
          <p:spPr>
            <a:xfrm>
              <a:off x="0" y="0"/>
              <a:ext cx="79171" cy="76657"/>
            </a:xfrm>
            <a:custGeom>
              <a:avLst/>
              <a:gdLst/>
              <a:ahLst/>
              <a:cxnLst/>
              <a:rect l="l" t="t" r="r" b="b"/>
              <a:pathLst>
                <a:path w="79171" h="76657">
                  <a:moveTo>
                    <a:pt x="0" y="0"/>
                  </a:moveTo>
                  <a:lnTo>
                    <a:pt x="79171" y="0"/>
                  </a:lnTo>
                  <a:lnTo>
                    <a:pt x="79171" y="76657"/>
                  </a:lnTo>
                  <a:lnTo>
                    <a:pt x="0" y="76657"/>
                  </a:lnTo>
                  <a:close/>
                </a:path>
              </a:pathLst>
            </a:custGeom>
            <a:solidFill>
              <a:srgbClr val="C1FF72"/>
            </a:solidFill>
          </p:spPr>
          <p:txBody>
            <a:bodyPr/>
            <a:lstStyle/>
            <a:p>
              <a:endParaRPr lang="en-IN"/>
            </a:p>
          </p:txBody>
        </p:sp>
        <p:sp>
          <p:nvSpPr>
            <p:cNvPr id="8" name="TextBox 8"/>
            <p:cNvSpPr txBox="1"/>
            <p:nvPr/>
          </p:nvSpPr>
          <p:spPr>
            <a:xfrm>
              <a:off x="0" y="28575"/>
              <a:ext cx="79171" cy="48082"/>
            </a:xfrm>
            <a:prstGeom prst="rect">
              <a:avLst/>
            </a:prstGeom>
          </p:spPr>
          <p:txBody>
            <a:bodyPr lIns="50800" tIns="50800" rIns="50800" bIns="50800" rtlCol="0" anchor="ctr"/>
            <a:lstStyle/>
            <a:p>
              <a:pPr algn="ctr">
                <a:lnSpc>
                  <a:spcPts val="1975"/>
                </a:lnSpc>
              </a:pPr>
              <a:endParaRPr/>
            </a:p>
          </p:txBody>
        </p:sp>
      </p:grpSp>
      <p:grpSp>
        <p:nvGrpSpPr>
          <p:cNvPr id="9" name="Group 9"/>
          <p:cNvGrpSpPr/>
          <p:nvPr/>
        </p:nvGrpSpPr>
        <p:grpSpPr>
          <a:xfrm>
            <a:off x="5890980" y="9928531"/>
            <a:ext cx="300602" cy="291058"/>
            <a:chOff x="0" y="0"/>
            <a:chExt cx="79171" cy="76657"/>
          </a:xfrm>
        </p:grpSpPr>
        <p:sp>
          <p:nvSpPr>
            <p:cNvPr id="10" name="Freeform 10"/>
            <p:cNvSpPr/>
            <p:nvPr/>
          </p:nvSpPr>
          <p:spPr>
            <a:xfrm>
              <a:off x="0" y="0"/>
              <a:ext cx="79171" cy="76657"/>
            </a:xfrm>
            <a:custGeom>
              <a:avLst/>
              <a:gdLst/>
              <a:ahLst/>
              <a:cxnLst/>
              <a:rect l="l" t="t" r="r" b="b"/>
              <a:pathLst>
                <a:path w="79171" h="76657">
                  <a:moveTo>
                    <a:pt x="0" y="0"/>
                  </a:moveTo>
                  <a:lnTo>
                    <a:pt x="79171" y="0"/>
                  </a:lnTo>
                  <a:lnTo>
                    <a:pt x="79171" y="76657"/>
                  </a:lnTo>
                  <a:lnTo>
                    <a:pt x="0" y="76657"/>
                  </a:lnTo>
                  <a:close/>
                </a:path>
              </a:pathLst>
            </a:custGeom>
            <a:solidFill>
              <a:srgbClr val="6CE5E8"/>
            </a:solidFill>
          </p:spPr>
          <p:txBody>
            <a:bodyPr/>
            <a:lstStyle/>
            <a:p>
              <a:endParaRPr lang="en-IN"/>
            </a:p>
          </p:txBody>
        </p:sp>
        <p:sp>
          <p:nvSpPr>
            <p:cNvPr id="11" name="TextBox 11"/>
            <p:cNvSpPr txBox="1"/>
            <p:nvPr/>
          </p:nvSpPr>
          <p:spPr>
            <a:xfrm>
              <a:off x="0" y="28575"/>
              <a:ext cx="79171" cy="48082"/>
            </a:xfrm>
            <a:prstGeom prst="rect">
              <a:avLst/>
            </a:prstGeom>
          </p:spPr>
          <p:txBody>
            <a:bodyPr lIns="50800" tIns="50800" rIns="50800" bIns="50800" rtlCol="0" anchor="ctr"/>
            <a:lstStyle/>
            <a:p>
              <a:pPr algn="ctr">
                <a:lnSpc>
                  <a:spcPts val="1975"/>
                </a:lnSpc>
              </a:pPr>
              <a:endParaRPr/>
            </a:p>
          </p:txBody>
        </p:sp>
      </p:grpSp>
      <p:sp>
        <p:nvSpPr>
          <p:cNvPr id="12" name="Freeform 12"/>
          <p:cNvSpPr/>
          <p:nvPr/>
        </p:nvSpPr>
        <p:spPr>
          <a:xfrm>
            <a:off x="339116" y="1625875"/>
            <a:ext cx="8804884" cy="8448186"/>
          </a:xfrm>
          <a:custGeom>
            <a:avLst/>
            <a:gdLst/>
            <a:ahLst/>
            <a:cxnLst/>
            <a:rect l="l" t="t" r="r" b="b"/>
            <a:pathLst>
              <a:path w="8804884" h="8448186">
                <a:moveTo>
                  <a:pt x="0" y="0"/>
                </a:moveTo>
                <a:lnTo>
                  <a:pt x="8804884" y="0"/>
                </a:lnTo>
                <a:lnTo>
                  <a:pt x="8804884" y="8448185"/>
                </a:lnTo>
                <a:lnTo>
                  <a:pt x="0" y="8448185"/>
                </a:lnTo>
                <a:lnTo>
                  <a:pt x="0" y="0"/>
                </a:lnTo>
                <a:close/>
              </a:path>
            </a:pathLst>
          </a:custGeom>
          <a:blipFill>
            <a:blip r:embed="rId2"/>
            <a:stretch>
              <a:fillRect l="-1595" t="-1108" r="-14494"/>
            </a:stretch>
          </a:blipFill>
        </p:spPr>
        <p:txBody>
          <a:bodyPr/>
          <a:lstStyle/>
          <a:p>
            <a:endParaRPr lang="en-IN"/>
          </a:p>
        </p:txBody>
      </p:sp>
      <p:sp>
        <p:nvSpPr>
          <p:cNvPr id="13" name="TextBox 13"/>
          <p:cNvSpPr txBox="1"/>
          <p:nvPr/>
        </p:nvSpPr>
        <p:spPr>
          <a:xfrm>
            <a:off x="931989" y="433892"/>
            <a:ext cx="8796908" cy="799157"/>
          </a:xfrm>
          <a:prstGeom prst="rect">
            <a:avLst/>
          </a:prstGeom>
        </p:spPr>
        <p:txBody>
          <a:bodyPr lIns="0" tIns="0" rIns="0" bIns="0" rtlCol="0" anchor="t">
            <a:spAutoFit/>
          </a:bodyPr>
          <a:lstStyle/>
          <a:p>
            <a:pPr>
              <a:lnSpc>
                <a:spcPts val="5962"/>
              </a:lnSpc>
            </a:pPr>
            <a:r>
              <a:rPr lang="en-US" sz="5962" spc="59">
                <a:solidFill>
                  <a:srgbClr val="F4F4F4"/>
                </a:solidFill>
                <a:latin typeface="Montserrat Classic Bold"/>
              </a:rPr>
              <a:t>COORELATION</a:t>
            </a:r>
          </a:p>
        </p:txBody>
      </p:sp>
      <p:sp>
        <p:nvSpPr>
          <p:cNvPr id="14" name="TextBox 14"/>
          <p:cNvSpPr txBox="1"/>
          <p:nvPr/>
        </p:nvSpPr>
        <p:spPr>
          <a:xfrm>
            <a:off x="9522067" y="3214706"/>
            <a:ext cx="9151841" cy="709220"/>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COOR 1  : EDUCATION AND EDUCATION-</a:t>
            </a:r>
          </a:p>
          <a:p>
            <a:pPr>
              <a:lnSpc>
                <a:spcPts val="2797"/>
              </a:lnSpc>
            </a:pPr>
            <a:r>
              <a:rPr lang="en-US" sz="2797" spc="27">
                <a:solidFill>
                  <a:srgbClr val="F4F4F4"/>
                </a:solidFill>
                <a:latin typeface="Montserrat Bold"/>
              </a:rPr>
              <a:t>NUM (HIGH POSITIVE)</a:t>
            </a:r>
          </a:p>
        </p:txBody>
      </p:sp>
      <p:sp>
        <p:nvSpPr>
          <p:cNvPr id="15" name="TextBox 15"/>
          <p:cNvSpPr txBox="1"/>
          <p:nvPr/>
        </p:nvSpPr>
        <p:spPr>
          <a:xfrm>
            <a:off x="9522067" y="4367684"/>
            <a:ext cx="7861938" cy="709220"/>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COOR 2 : RELATIONSHIP AND SEX         (STRONG NEGATIVE) </a:t>
            </a:r>
          </a:p>
        </p:txBody>
      </p:sp>
      <p:sp>
        <p:nvSpPr>
          <p:cNvPr id="16" name="TextBox 16"/>
          <p:cNvSpPr txBox="1"/>
          <p:nvPr/>
        </p:nvSpPr>
        <p:spPr>
          <a:xfrm>
            <a:off x="9522067" y="5576914"/>
            <a:ext cx="6502343" cy="709220"/>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COOR 3 : CAPITAL-GAIN VS EARNING POTENTIAL (POSITIVE)</a:t>
            </a:r>
          </a:p>
        </p:txBody>
      </p:sp>
      <p:sp>
        <p:nvSpPr>
          <p:cNvPr id="17" name="TextBox 17"/>
          <p:cNvSpPr txBox="1"/>
          <p:nvPr/>
        </p:nvSpPr>
        <p:spPr>
          <a:xfrm>
            <a:off x="9522067" y="6786145"/>
            <a:ext cx="6502343" cy="709220"/>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COOR 4 : HOURS/WEEK VS EARNING POTENTIAL (POSITIVE)</a:t>
            </a:r>
          </a:p>
        </p:txBody>
      </p:sp>
      <p:sp>
        <p:nvSpPr>
          <p:cNvPr id="18" name="TextBox 18"/>
          <p:cNvSpPr txBox="1"/>
          <p:nvPr/>
        </p:nvSpPr>
        <p:spPr>
          <a:xfrm>
            <a:off x="9522067" y="7842684"/>
            <a:ext cx="6502343" cy="709220"/>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COOR 5 : AGE VS MARITIAL STATUS (NEGATIVE)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2" name="AutoShape 2"/>
          <p:cNvSpPr/>
          <p:nvPr/>
        </p:nvSpPr>
        <p:spPr>
          <a:xfrm>
            <a:off x="931989" y="1285436"/>
            <a:ext cx="1173491" cy="0"/>
          </a:xfrm>
          <a:prstGeom prst="line">
            <a:avLst/>
          </a:prstGeom>
          <a:ln w="104775" cap="flat">
            <a:solidFill>
              <a:srgbClr val="F4F4F4"/>
            </a:solidFill>
            <a:prstDash val="solid"/>
            <a:headEnd type="none" w="sm" len="sm"/>
            <a:tailEnd type="none" w="sm" len="sm"/>
          </a:ln>
        </p:spPr>
        <p:txBody>
          <a:bodyPr/>
          <a:lstStyle/>
          <a:p>
            <a:endParaRPr lang="en-IN"/>
          </a:p>
        </p:txBody>
      </p:sp>
      <p:sp>
        <p:nvSpPr>
          <p:cNvPr id="3" name="Freeform 3"/>
          <p:cNvSpPr/>
          <p:nvPr/>
        </p:nvSpPr>
        <p:spPr>
          <a:xfrm>
            <a:off x="598801" y="3669679"/>
            <a:ext cx="10431411" cy="1473821"/>
          </a:xfrm>
          <a:custGeom>
            <a:avLst/>
            <a:gdLst/>
            <a:ahLst/>
            <a:cxnLst/>
            <a:rect l="l" t="t" r="r" b="b"/>
            <a:pathLst>
              <a:path w="10431411" h="1473821">
                <a:moveTo>
                  <a:pt x="0" y="0"/>
                </a:moveTo>
                <a:lnTo>
                  <a:pt x="10431411" y="0"/>
                </a:lnTo>
                <a:lnTo>
                  <a:pt x="10431411" y="1473821"/>
                </a:lnTo>
                <a:lnTo>
                  <a:pt x="0" y="1473821"/>
                </a:lnTo>
                <a:lnTo>
                  <a:pt x="0" y="0"/>
                </a:lnTo>
                <a:close/>
              </a:path>
            </a:pathLst>
          </a:custGeom>
          <a:blipFill>
            <a:blip r:embed="rId2"/>
            <a:stretch>
              <a:fillRect t="-140" r="-2286" b="-11498"/>
            </a:stretch>
          </a:blipFill>
        </p:spPr>
        <p:txBody>
          <a:bodyPr/>
          <a:lstStyle/>
          <a:p>
            <a:endParaRPr lang="en-IN"/>
          </a:p>
        </p:txBody>
      </p:sp>
      <p:sp>
        <p:nvSpPr>
          <p:cNvPr id="4" name="Freeform 4"/>
          <p:cNvSpPr/>
          <p:nvPr/>
        </p:nvSpPr>
        <p:spPr>
          <a:xfrm>
            <a:off x="598801" y="6176570"/>
            <a:ext cx="9054852" cy="1562692"/>
          </a:xfrm>
          <a:custGeom>
            <a:avLst/>
            <a:gdLst/>
            <a:ahLst/>
            <a:cxnLst/>
            <a:rect l="l" t="t" r="r" b="b"/>
            <a:pathLst>
              <a:path w="9054852" h="1562692">
                <a:moveTo>
                  <a:pt x="0" y="0"/>
                </a:moveTo>
                <a:lnTo>
                  <a:pt x="9054852" y="0"/>
                </a:lnTo>
                <a:lnTo>
                  <a:pt x="9054852" y="1562693"/>
                </a:lnTo>
                <a:lnTo>
                  <a:pt x="0" y="1562693"/>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931989" y="433892"/>
            <a:ext cx="9765034" cy="799157"/>
          </a:xfrm>
          <a:prstGeom prst="rect">
            <a:avLst/>
          </a:prstGeom>
        </p:spPr>
        <p:txBody>
          <a:bodyPr lIns="0" tIns="0" rIns="0" bIns="0" rtlCol="0" anchor="t">
            <a:spAutoFit/>
          </a:bodyPr>
          <a:lstStyle/>
          <a:p>
            <a:pPr>
              <a:lnSpc>
                <a:spcPts val="5962"/>
              </a:lnSpc>
            </a:pPr>
            <a:r>
              <a:rPr lang="en-US" sz="5962" spc="59">
                <a:solidFill>
                  <a:srgbClr val="F4F4F4"/>
                </a:solidFill>
                <a:latin typeface="Montserrat Classic Bold"/>
              </a:rPr>
              <a:t>LOGISTIC REGRESSION</a:t>
            </a:r>
          </a:p>
        </p:txBody>
      </p:sp>
      <p:sp>
        <p:nvSpPr>
          <p:cNvPr id="6" name="TextBox 6"/>
          <p:cNvSpPr txBox="1"/>
          <p:nvPr/>
        </p:nvSpPr>
        <p:spPr>
          <a:xfrm>
            <a:off x="575240" y="2279962"/>
            <a:ext cx="16362717" cy="356795"/>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USING LR BECAUSE BIVARIATE NATURE OF TARGET COLUMN (EARNING POTENTIAL)</a:t>
            </a:r>
          </a:p>
        </p:txBody>
      </p:sp>
      <p:sp>
        <p:nvSpPr>
          <p:cNvPr id="7" name="TextBox 7"/>
          <p:cNvSpPr txBox="1"/>
          <p:nvPr/>
        </p:nvSpPr>
        <p:spPr>
          <a:xfrm>
            <a:off x="575240" y="3133420"/>
            <a:ext cx="16362717" cy="356795"/>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HERE WE TRAIN THE DATA USING TRAIN-VALIDATION-TEST SPLITTING</a:t>
            </a:r>
          </a:p>
        </p:txBody>
      </p:sp>
      <p:sp>
        <p:nvSpPr>
          <p:cNvPr id="8" name="TextBox 8"/>
          <p:cNvSpPr txBox="1"/>
          <p:nvPr/>
        </p:nvSpPr>
        <p:spPr>
          <a:xfrm>
            <a:off x="575240" y="5638800"/>
            <a:ext cx="16362717" cy="356795"/>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HERE WE ALSO TEST MEAN SQUARE ERROR FOR THIS MODEL</a:t>
            </a:r>
          </a:p>
        </p:txBody>
      </p:sp>
      <p:sp>
        <p:nvSpPr>
          <p:cNvPr id="9" name="TextBox 9"/>
          <p:cNvSpPr txBox="1"/>
          <p:nvPr/>
        </p:nvSpPr>
        <p:spPr>
          <a:xfrm>
            <a:off x="575240" y="8234563"/>
            <a:ext cx="16362717" cy="1061645"/>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BY HAVING ERROR RESULT, WE GOT TO KNOW LOGISTIC REGRESSION DOEST NOT PERFORM WELL, ALSO BECAUSE WE HAVE MULTIPLE FEATURES WHICH MAKES IT MORE DIFFICULT TO PREDICT VALUES.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2" name="AutoShape 2"/>
          <p:cNvSpPr/>
          <p:nvPr/>
        </p:nvSpPr>
        <p:spPr>
          <a:xfrm>
            <a:off x="931989" y="1285436"/>
            <a:ext cx="1173491" cy="0"/>
          </a:xfrm>
          <a:prstGeom prst="line">
            <a:avLst/>
          </a:prstGeom>
          <a:ln w="104775" cap="flat">
            <a:solidFill>
              <a:srgbClr val="F4F4F4"/>
            </a:solidFill>
            <a:prstDash val="solid"/>
            <a:headEnd type="none" w="sm" len="sm"/>
            <a:tailEnd type="none" w="sm" len="sm"/>
          </a:ln>
        </p:spPr>
        <p:txBody>
          <a:bodyPr/>
          <a:lstStyle/>
          <a:p>
            <a:endParaRPr lang="en-IN"/>
          </a:p>
        </p:txBody>
      </p:sp>
      <p:sp>
        <p:nvSpPr>
          <p:cNvPr id="3" name="Freeform 3"/>
          <p:cNvSpPr/>
          <p:nvPr/>
        </p:nvSpPr>
        <p:spPr>
          <a:xfrm>
            <a:off x="704764" y="3091894"/>
            <a:ext cx="6502595" cy="6166406"/>
          </a:xfrm>
          <a:custGeom>
            <a:avLst/>
            <a:gdLst/>
            <a:ahLst/>
            <a:cxnLst/>
            <a:rect l="l" t="t" r="r" b="b"/>
            <a:pathLst>
              <a:path w="6502595" h="6166406">
                <a:moveTo>
                  <a:pt x="0" y="0"/>
                </a:moveTo>
                <a:lnTo>
                  <a:pt x="6502594" y="0"/>
                </a:lnTo>
                <a:lnTo>
                  <a:pt x="6502594" y="6166406"/>
                </a:lnTo>
                <a:lnTo>
                  <a:pt x="0" y="6166406"/>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931989" y="433892"/>
            <a:ext cx="9765034" cy="799157"/>
          </a:xfrm>
          <a:prstGeom prst="rect">
            <a:avLst/>
          </a:prstGeom>
        </p:spPr>
        <p:txBody>
          <a:bodyPr lIns="0" tIns="0" rIns="0" bIns="0" rtlCol="0" anchor="t">
            <a:spAutoFit/>
          </a:bodyPr>
          <a:lstStyle/>
          <a:p>
            <a:pPr>
              <a:lnSpc>
                <a:spcPts val="5962"/>
              </a:lnSpc>
            </a:pPr>
            <a:r>
              <a:rPr lang="en-US" sz="5962" spc="59">
                <a:solidFill>
                  <a:srgbClr val="F4F4F4"/>
                </a:solidFill>
                <a:latin typeface="Montserrat Classic Bold"/>
              </a:rPr>
              <a:t>KNN CLASSIFIER</a:t>
            </a:r>
          </a:p>
        </p:txBody>
      </p:sp>
      <p:sp>
        <p:nvSpPr>
          <p:cNvPr id="5" name="TextBox 5"/>
          <p:cNvSpPr txBox="1"/>
          <p:nvPr/>
        </p:nvSpPr>
        <p:spPr>
          <a:xfrm>
            <a:off x="575240" y="2279962"/>
            <a:ext cx="16362717" cy="356795"/>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HERE WE USE OUR ALREADY MADE TRAIN AND TEST DATA .</a:t>
            </a:r>
          </a:p>
        </p:txBody>
      </p:sp>
      <p:sp>
        <p:nvSpPr>
          <p:cNvPr id="6" name="TextBox 6"/>
          <p:cNvSpPr txBox="1"/>
          <p:nvPr/>
        </p:nvSpPr>
        <p:spPr>
          <a:xfrm>
            <a:off x="8056638" y="4511007"/>
            <a:ext cx="8634819" cy="633121"/>
          </a:xfrm>
          <a:prstGeom prst="rect">
            <a:avLst/>
          </a:prstGeom>
        </p:spPr>
        <p:txBody>
          <a:bodyPr lIns="0" tIns="0" rIns="0" bIns="0" rtlCol="0" anchor="t">
            <a:spAutoFit/>
          </a:bodyPr>
          <a:lstStyle/>
          <a:p>
            <a:pPr>
              <a:lnSpc>
                <a:spcPts val="1676"/>
              </a:lnSpc>
            </a:pPr>
            <a:r>
              <a:rPr lang="en-US" sz="1676" spc="16">
                <a:solidFill>
                  <a:srgbClr val="F4F4F4"/>
                </a:solidFill>
                <a:latin typeface="Montserrat Bold"/>
              </a:rPr>
              <a:t>DECREASING TREND - </a:t>
            </a:r>
            <a:r>
              <a:rPr lang="en-US" sz="1676" spc="16">
                <a:solidFill>
                  <a:srgbClr val="F4F4F4"/>
                </a:solidFill>
                <a:latin typeface="Montserrat"/>
              </a:rPr>
              <a:t>FROM 1 TO 7, WHIC MEANS K VALUE OF 1 LEADS TO MODEL THAT IS OVERFITTED (LOT OF NOISE IN TRAINING DATA) WHICH RESULT INTO HIGH ERROR WHEN PREDICTING NEW DATA FROM TEST DATA.</a:t>
            </a:r>
          </a:p>
        </p:txBody>
      </p:sp>
      <p:sp>
        <p:nvSpPr>
          <p:cNvPr id="7" name="TextBox 7"/>
          <p:cNvSpPr txBox="1"/>
          <p:nvPr/>
        </p:nvSpPr>
        <p:spPr>
          <a:xfrm>
            <a:off x="8056638" y="5456257"/>
            <a:ext cx="8634819" cy="842671"/>
          </a:xfrm>
          <a:prstGeom prst="rect">
            <a:avLst/>
          </a:prstGeom>
        </p:spPr>
        <p:txBody>
          <a:bodyPr lIns="0" tIns="0" rIns="0" bIns="0" rtlCol="0" anchor="t">
            <a:spAutoFit/>
          </a:bodyPr>
          <a:lstStyle/>
          <a:p>
            <a:pPr>
              <a:lnSpc>
                <a:spcPts val="1676"/>
              </a:lnSpc>
            </a:pPr>
            <a:r>
              <a:rPr lang="en-US" sz="1676" spc="16">
                <a:solidFill>
                  <a:srgbClr val="F4F4F4"/>
                </a:solidFill>
                <a:latin typeface="Montserrat Bold"/>
              </a:rPr>
              <a:t>STABILIZATION- </a:t>
            </a:r>
            <a:r>
              <a:rPr lang="en-US" sz="1676" spc="16">
                <a:solidFill>
                  <a:srgbClr val="F4F4F4"/>
                </a:solidFill>
                <a:latin typeface="Montserrat"/>
              </a:rPr>
              <a:t>THIS INDICATES INCREASING K FURTHER DOESNOT RESULT IN INPROVEMENT IN ACCURACY. THIS IS BECAUSE, BEYOND CERTAIN POINT, ADDING MORE NEIGHBOUR DOEST NOT CONTRIBUTE NEW INFORMATION FOR PREDICTION.</a:t>
            </a:r>
          </a:p>
        </p:txBody>
      </p:sp>
      <p:sp>
        <p:nvSpPr>
          <p:cNvPr id="8" name="TextBox 8"/>
          <p:cNvSpPr txBox="1"/>
          <p:nvPr/>
        </p:nvSpPr>
        <p:spPr>
          <a:xfrm>
            <a:off x="8056638" y="6487854"/>
            <a:ext cx="8634819" cy="842671"/>
          </a:xfrm>
          <a:prstGeom prst="rect">
            <a:avLst/>
          </a:prstGeom>
        </p:spPr>
        <p:txBody>
          <a:bodyPr lIns="0" tIns="0" rIns="0" bIns="0" rtlCol="0" anchor="t">
            <a:spAutoFit/>
          </a:bodyPr>
          <a:lstStyle/>
          <a:p>
            <a:pPr>
              <a:lnSpc>
                <a:spcPts val="1676"/>
              </a:lnSpc>
            </a:pPr>
            <a:r>
              <a:rPr lang="en-US" sz="1676" spc="16">
                <a:solidFill>
                  <a:srgbClr val="F4F4F4"/>
                </a:solidFill>
                <a:latin typeface="Montserrat Bold"/>
              </a:rPr>
              <a:t>INCREASING K BEYOND OPTIMAL POINT - </a:t>
            </a:r>
            <a:r>
              <a:rPr lang="en-US" sz="1676" spc="16">
                <a:solidFill>
                  <a:srgbClr val="F4F4F4"/>
                </a:solidFill>
                <a:latin typeface="Montserrat"/>
              </a:rPr>
              <a:t>INCREASE IN K BEYOND OPTIMAL POINT RESULT INCREASE IN ERROR, WHICH INDICATE THAT MODEL IS STARTING INCLUDE IRRELEVANT POINTS WHICH ARE NOT USEFULFOR PREDICTION.</a:t>
            </a:r>
          </a:p>
        </p:txBody>
      </p:sp>
      <p:sp>
        <p:nvSpPr>
          <p:cNvPr id="9" name="TextBox 9"/>
          <p:cNvSpPr txBox="1"/>
          <p:nvPr/>
        </p:nvSpPr>
        <p:spPr>
          <a:xfrm>
            <a:off x="8056638" y="7515946"/>
            <a:ext cx="8634819" cy="633121"/>
          </a:xfrm>
          <a:prstGeom prst="rect">
            <a:avLst/>
          </a:prstGeom>
        </p:spPr>
        <p:txBody>
          <a:bodyPr lIns="0" tIns="0" rIns="0" bIns="0" rtlCol="0" anchor="t">
            <a:spAutoFit/>
          </a:bodyPr>
          <a:lstStyle/>
          <a:p>
            <a:pPr>
              <a:lnSpc>
                <a:spcPts val="1676"/>
              </a:lnSpc>
            </a:pPr>
            <a:r>
              <a:rPr lang="en-US" sz="1676" spc="16">
                <a:solidFill>
                  <a:srgbClr val="F4F4F4"/>
                </a:solidFill>
                <a:latin typeface="Montserrat Bold"/>
              </a:rPr>
              <a:t>OPTIMAL POINT - </a:t>
            </a:r>
            <a:r>
              <a:rPr lang="en-US" sz="1676" spc="16">
                <a:solidFill>
                  <a:srgbClr val="F4F4F4"/>
                </a:solidFill>
                <a:latin typeface="Montserrat"/>
              </a:rPr>
              <a:t>K VALUE THAT MINIMIZES THE ROOR RATE. HERE IN GRAPH WE CAN SAY THAT 25 IS THE APRROX OPTIMAL POINT FOR THIS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2" name="Freeform 2"/>
          <p:cNvSpPr/>
          <p:nvPr/>
        </p:nvSpPr>
        <p:spPr>
          <a:xfrm>
            <a:off x="4224449" y="4560931"/>
            <a:ext cx="6495027" cy="1165138"/>
          </a:xfrm>
          <a:custGeom>
            <a:avLst/>
            <a:gdLst/>
            <a:ahLst/>
            <a:cxnLst/>
            <a:rect l="l" t="t" r="r" b="b"/>
            <a:pathLst>
              <a:path w="6495027" h="1165138">
                <a:moveTo>
                  <a:pt x="0" y="0"/>
                </a:moveTo>
                <a:lnTo>
                  <a:pt x="6495027" y="0"/>
                </a:lnTo>
                <a:lnTo>
                  <a:pt x="6495027" y="1165138"/>
                </a:lnTo>
                <a:lnTo>
                  <a:pt x="0" y="116513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75240" y="2279962"/>
            <a:ext cx="16362717" cy="1061645"/>
          </a:xfrm>
          <a:prstGeom prst="rect">
            <a:avLst/>
          </a:prstGeom>
        </p:spPr>
        <p:txBody>
          <a:bodyPr lIns="0" tIns="0" rIns="0" bIns="0" rtlCol="0" anchor="t">
            <a:spAutoFit/>
          </a:bodyPr>
          <a:lstStyle/>
          <a:p>
            <a:pPr>
              <a:lnSpc>
                <a:spcPts val="2797"/>
              </a:lnSpc>
            </a:pPr>
            <a:r>
              <a:rPr lang="en-US" sz="2797" spc="27">
                <a:solidFill>
                  <a:srgbClr val="F4F4F4"/>
                </a:solidFill>
                <a:latin typeface="Montserrat Bold"/>
              </a:rPr>
              <a:t>AFTER CALCULATING MEAN SQUARE ERROR AND ROOT MEAN SQUARE ERROR, WE GOT TO KNOW THAT THESE VALUES ARE PRETTY LOW AS COMPARE TO LOGISTIC REGRESSION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924687" y="3011797"/>
            <a:ext cx="1066700" cy="1027482"/>
            <a:chOff x="0" y="0"/>
            <a:chExt cx="280942" cy="270612"/>
          </a:xfrm>
        </p:grpSpPr>
        <p:sp>
          <p:nvSpPr>
            <p:cNvPr id="3" name="Freeform 3"/>
            <p:cNvSpPr/>
            <p:nvPr/>
          </p:nvSpPr>
          <p:spPr>
            <a:xfrm>
              <a:off x="0" y="0"/>
              <a:ext cx="280942" cy="270612"/>
            </a:xfrm>
            <a:custGeom>
              <a:avLst/>
              <a:gdLst/>
              <a:ahLst/>
              <a:cxnLst/>
              <a:rect l="l" t="t" r="r" b="b"/>
              <a:pathLst>
                <a:path w="280942" h="270612">
                  <a:moveTo>
                    <a:pt x="135306" y="0"/>
                  </a:moveTo>
                  <a:lnTo>
                    <a:pt x="145635" y="0"/>
                  </a:lnTo>
                  <a:cubicBezTo>
                    <a:pt x="181521" y="0"/>
                    <a:pt x="215936" y="14255"/>
                    <a:pt x="241311" y="39630"/>
                  </a:cubicBezTo>
                  <a:cubicBezTo>
                    <a:pt x="266686" y="65005"/>
                    <a:pt x="280942" y="99421"/>
                    <a:pt x="280942" y="135306"/>
                  </a:cubicBezTo>
                  <a:lnTo>
                    <a:pt x="280942" y="135306"/>
                  </a:lnTo>
                  <a:cubicBezTo>
                    <a:pt x="280942" y="171192"/>
                    <a:pt x="266686" y="205607"/>
                    <a:pt x="241311" y="230982"/>
                  </a:cubicBezTo>
                  <a:cubicBezTo>
                    <a:pt x="215936" y="256357"/>
                    <a:pt x="181521" y="270612"/>
                    <a:pt x="145635" y="270612"/>
                  </a:cubicBezTo>
                  <a:lnTo>
                    <a:pt x="135306" y="270612"/>
                  </a:lnTo>
                  <a:cubicBezTo>
                    <a:pt x="99421" y="270612"/>
                    <a:pt x="65005" y="256357"/>
                    <a:pt x="39630" y="230982"/>
                  </a:cubicBezTo>
                  <a:cubicBezTo>
                    <a:pt x="14255" y="205607"/>
                    <a:pt x="0" y="171192"/>
                    <a:pt x="0" y="135306"/>
                  </a:cubicBezTo>
                  <a:lnTo>
                    <a:pt x="0" y="135306"/>
                  </a:lnTo>
                  <a:cubicBezTo>
                    <a:pt x="0" y="99421"/>
                    <a:pt x="14255" y="65005"/>
                    <a:pt x="39630" y="39630"/>
                  </a:cubicBezTo>
                  <a:cubicBezTo>
                    <a:pt x="65005" y="14255"/>
                    <a:pt x="99421" y="0"/>
                    <a:pt x="135306" y="0"/>
                  </a:cubicBezTo>
                  <a:close/>
                </a:path>
              </a:pathLst>
            </a:custGeom>
            <a:solidFill>
              <a:srgbClr val="000000"/>
            </a:solidFill>
          </p:spPr>
          <p:txBody>
            <a:bodyPr/>
            <a:lstStyle/>
            <a:p>
              <a:endParaRPr lang="en-IN"/>
            </a:p>
          </p:txBody>
        </p:sp>
        <p:sp>
          <p:nvSpPr>
            <p:cNvPr id="4" name="TextBox 4"/>
            <p:cNvSpPr txBox="1"/>
            <p:nvPr/>
          </p:nvSpPr>
          <p:spPr>
            <a:xfrm>
              <a:off x="0" y="-38100"/>
              <a:ext cx="280942" cy="30871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160715" y="3340117"/>
            <a:ext cx="594645" cy="370842"/>
          </a:xfrm>
          <a:custGeom>
            <a:avLst/>
            <a:gdLst/>
            <a:ahLst/>
            <a:cxnLst/>
            <a:rect l="l" t="t" r="r" b="b"/>
            <a:pathLst>
              <a:path w="594645" h="370842">
                <a:moveTo>
                  <a:pt x="0" y="0"/>
                </a:moveTo>
                <a:lnTo>
                  <a:pt x="594644" y="0"/>
                </a:lnTo>
                <a:lnTo>
                  <a:pt x="594644" y="370842"/>
                </a:lnTo>
                <a:lnTo>
                  <a:pt x="0" y="37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5513910" y="1773657"/>
            <a:ext cx="6058993" cy="514350"/>
          </a:xfrm>
          <a:prstGeom prst="rect">
            <a:avLst/>
          </a:prstGeom>
        </p:spPr>
        <p:txBody>
          <a:bodyPr lIns="0" tIns="0" rIns="0" bIns="0" rtlCol="0" anchor="t">
            <a:spAutoFit/>
          </a:bodyPr>
          <a:lstStyle/>
          <a:p>
            <a:pPr>
              <a:lnSpc>
                <a:spcPts val="3000"/>
              </a:lnSpc>
            </a:pPr>
            <a:r>
              <a:rPr lang="en-US" sz="6000">
                <a:solidFill>
                  <a:srgbClr val="FFFFFF"/>
                </a:solidFill>
                <a:latin typeface="Open Sans Bold"/>
              </a:rPr>
              <a:t>CONCLUSION</a:t>
            </a:r>
          </a:p>
        </p:txBody>
      </p:sp>
      <p:sp>
        <p:nvSpPr>
          <p:cNvPr id="7" name="TextBox 7"/>
          <p:cNvSpPr txBox="1"/>
          <p:nvPr/>
        </p:nvSpPr>
        <p:spPr>
          <a:xfrm>
            <a:off x="3263371" y="3068338"/>
            <a:ext cx="12494786" cy="914400"/>
          </a:xfrm>
          <a:prstGeom prst="rect">
            <a:avLst/>
          </a:prstGeom>
        </p:spPr>
        <p:txBody>
          <a:bodyPr lIns="0" tIns="0" rIns="0" bIns="0" rtlCol="0" anchor="t">
            <a:spAutoFit/>
          </a:bodyPr>
          <a:lstStyle/>
          <a:p>
            <a:pPr>
              <a:lnSpc>
                <a:spcPts val="3600"/>
              </a:lnSpc>
            </a:pPr>
            <a:r>
              <a:rPr lang="en-US" sz="3000">
                <a:solidFill>
                  <a:srgbClr val="FFFFFF"/>
                </a:solidFill>
                <a:latin typeface="Open Sans"/>
              </a:rPr>
              <a:t>Private sector working, High school Graduate, Never married, Male people making more than 50k $.  </a:t>
            </a:r>
          </a:p>
        </p:txBody>
      </p:sp>
      <p:grpSp>
        <p:nvGrpSpPr>
          <p:cNvPr id="8" name="Group 8"/>
          <p:cNvGrpSpPr/>
          <p:nvPr/>
        </p:nvGrpSpPr>
        <p:grpSpPr>
          <a:xfrm>
            <a:off x="1924687" y="4411397"/>
            <a:ext cx="1066700" cy="1027482"/>
            <a:chOff x="0" y="0"/>
            <a:chExt cx="280942" cy="270612"/>
          </a:xfrm>
        </p:grpSpPr>
        <p:sp>
          <p:nvSpPr>
            <p:cNvPr id="9" name="Freeform 9"/>
            <p:cNvSpPr/>
            <p:nvPr/>
          </p:nvSpPr>
          <p:spPr>
            <a:xfrm>
              <a:off x="0" y="0"/>
              <a:ext cx="280942" cy="270612"/>
            </a:xfrm>
            <a:custGeom>
              <a:avLst/>
              <a:gdLst/>
              <a:ahLst/>
              <a:cxnLst/>
              <a:rect l="l" t="t" r="r" b="b"/>
              <a:pathLst>
                <a:path w="280942" h="270612">
                  <a:moveTo>
                    <a:pt x="135306" y="0"/>
                  </a:moveTo>
                  <a:lnTo>
                    <a:pt x="145635" y="0"/>
                  </a:lnTo>
                  <a:cubicBezTo>
                    <a:pt x="181521" y="0"/>
                    <a:pt x="215936" y="14255"/>
                    <a:pt x="241311" y="39630"/>
                  </a:cubicBezTo>
                  <a:cubicBezTo>
                    <a:pt x="266686" y="65005"/>
                    <a:pt x="280942" y="99421"/>
                    <a:pt x="280942" y="135306"/>
                  </a:cubicBezTo>
                  <a:lnTo>
                    <a:pt x="280942" y="135306"/>
                  </a:lnTo>
                  <a:cubicBezTo>
                    <a:pt x="280942" y="171192"/>
                    <a:pt x="266686" y="205607"/>
                    <a:pt x="241311" y="230982"/>
                  </a:cubicBezTo>
                  <a:cubicBezTo>
                    <a:pt x="215936" y="256357"/>
                    <a:pt x="181521" y="270612"/>
                    <a:pt x="145635" y="270612"/>
                  </a:cubicBezTo>
                  <a:lnTo>
                    <a:pt x="135306" y="270612"/>
                  </a:lnTo>
                  <a:cubicBezTo>
                    <a:pt x="99421" y="270612"/>
                    <a:pt x="65005" y="256357"/>
                    <a:pt x="39630" y="230982"/>
                  </a:cubicBezTo>
                  <a:cubicBezTo>
                    <a:pt x="14255" y="205607"/>
                    <a:pt x="0" y="171192"/>
                    <a:pt x="0" y="135306"/>
                  </a:cubicBezTo>
                  <a:lnTo>
                    <a:pt x="0" y="135306"/>
                  </a:lnTo>
                  <a:cubicBezTo>
                    <a:pt x="0" y="99421"/>
                    <a:pt x="14255" y="65005"/>
                    <a:pt x="39630" y="39630"/>
                  </a:cubicBezTo>
                  <a:cubicBezTo>
                    <a:pt x="65005" y="14255"/>
                    <a:pt x="99421" y="0"/>
                    <a:pt x="135306" y="0"/>
                  </a:cubicBezTo>
                  <a:close/>
                </a:path>
              </a:pathLst>
            </a:custGeom>
            <a:solidFill>
              <a:srgbClr val="000000"/>
            </a:solidFill>
          </p:spPr>
          <p:txBody>
            <a:bodyPr/>
            <a:lstStyle/>
            <a:p>
              <a:endParaRPr lang="en-IN"/>
            </a:p>
          </p:txBody>
        </p:sp>
        <p:sp>
          <p:nvSpPr>
            <p:cNvPr id="10" name="TextBox 10"/>
            <p:cNvSpPr txBox="1"/>
            <p:nvPr/>
          </p:nvSpPr>
          <p:spPr>
            <a:xfrm>
              <a:off x="0" y="-38100"/>
              <a:ext cx="280942" cy="30871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160715" y="4739717"/>
            <a:ext cx="594645" cy="370842"/>
          </a:xfrm>
          <a:custGeom>
            <a:avLst/>
            <a:gdLst/>
            <a:ahLst/>
            <a:cxnLst/>
            <a:rect l="l" t="t" r="r" b="b"/>
            <a:pathLst>
              <a:path w="594645" h="370842">
                <a:moveTo>
                  <a:pt x="0" y="0"/>
                </a:moveTo>
                <a:lnTo>
                  <a:pt x="594644" y="0"/>
                </a:lnTo>
                <a:lnTo>
                  <a:pt x="594644" y="370842"/>
                </a:lnTo>
                <a:lnTo>
                  <a:pt x="0" y="37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2" name="Group 12"/>
          <p:cNvGrpSpPr/>
          <p:nvPr/>
        </p:nvGrpSpPr>
        <p:grpSpPr>
          <a:xfrm>
            <a:off x="1924687" y="5810997"/>
            <a:ext cx="1066700" cy="1027482"/>
            <a:chOff x="0" y="0"/>
            <a:chExt cx="280942" cy="270612"/>
          </a:xfrm>
        </p:grpSpPr>
        <p:sp>
          <p:nvSpPr>
            <p:cNvPr id="13" name="Freeform 13"/>
            <p:cNvSpPr/>
            <p:nvPr/>
          </p:nvSpPr>
          <p:spPr>
            <a:xfrm>
              <a:off x="0" y="0"/>
              <a:ext cx="280942" cy="270612"/>
            </a:xfrm>
            <a:custGeom>
              <a:avLst/>
              <a:gdLst/>
              <a:ahLst/>
              <a:cxnLst/>
              <a:rect l="l" t="t" r="r" b="b"/>
              <a:pathLst>
                <a:path w="280942" h="270612">
                  <a:moveTo>
                    <a:pt x="135306" y="0"/>
                  </a:moveTo>
                  <a:lnTo>
                    <a:pt x="145635" y="0"/>
                  </a:lnTo>
                  <a:cubicBezTo>
                    <a:pt x="181521" y="0"/>
                    <a:pt x="215936" y="14255"/>
                    <a:pt x="241311" y="39630"/>
                  </a:cubicBezTo>
                  <a:cubicBezTo>
                    <a:pt x="266686" y="65005"/>
                    <a:pt x="280942" y="99421"/>
                    <a:pt x="280942" y="135306"/>
                  </a:cubicBezTo>
                  <a:lnTo>
                    <a:pt x="280942" y="135306"/>
                  </a:lnTo>
                  <a:cubicBezTo>
                    <a:pt x="280942" y="171192"/>
                    <a:pt x="266686" y="205607"/>
                    <a:pt x="241311" y="230982"/>
                  </a:cubicBezTo>
                  <a:cubicBezTo>
                    <a:pt x="215936" y="256357"/>
                    <a:pt x="181521" y="270612"/>
                    <a:pt x="145635" y="270612"/>
                  </a:cubicBezTo>
                  <a:lnTo>
                    <a:pt x="135306" y="270612"/>
                  </a:lnTo>
                  <a:cubicBezTo>
                    <a:pt x="99421" y="270612"/>
                    <a:pt x="65005" y="256357"/>
                    <a:pt x="39630" y="230982"/>
                  </a:cubicBezTo>
                  <a:cubicBezTo>
                    <a:pt x="14255" y="205607"/>
                    <a:pt x="0" y="171192"/>
                    <a:pt x="0" y="135306"/>
                  </a:cubicBezTo>
                  <a:lnTo>
                    <a:pt x="0" y="135306"/>
                  </a:lnTo>
                  <a:cubicBezTo>
                    <a:pt x="0" y="99421"/>
                    <a:pt x="14255" y="65005"/>
                    <a:pt x="39630" y="39630"/>
                  </a:cubicBezTo>
                  <a:cubicBezTo>
                    <a:pt x="65005" y="14255"/>
                    <a:pt x="99421" y="0"/>
                    <a:pt x="135306" y="0"/>
                  </a:cubicBezTo>
                  <a:close/>
                </a:path>
              </a:pathLst>
            </a:custGeom>
            <a:solidFill>
              <a:srgbClr val="000000"/>
            </a:solidFill>
          </p:spPr>
          <p:txBody>
            <a:bodyPr/>
            <a:lstStyle/>
            <a:p>
              <a:endParaRPr lang="en-IN"/>
            </a:p>
          </p:txBody>
        </p:sp>
        <p:sp>
          <p:nvSpPr>
            <p:cNvPr id="14" name="TextBox 14"/>
            <p:cNvSpPr txBox="1"/>
            <p:nvPr/>
          </p:nvSpPr>
          <p:spPr>
            <a:xfrm>
              <a:off x="0" y="-38100"/>
              <a:ext cx="280942" cy="308712"/>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2160715" y="6139317"/>
            <a:ext cx="594645" cy="370842"/>
          </a:xfrm>
          <a:custGeom>
            <a:avLst/>
            <a:gdLst/>
            <a:ahLst/>
            <a:cxnLst/>
            <a:rect l="l" t="t" r="r" b="b"/>
            <a:pathLst>
              <a:path w="594645" h="370842">
                <a:moveTo>
                  <a:pt x="0" y="0"/>
                </a:moveTo>
                <a:lnTo>
                  <a:pt x="594644" y="0"/>
                </a:lnTo>
                <a:lnTo>
                  <a:pt x="594644" y="370842"/>
                </a:lnTo>
                <a:lnTo>
                  <a:pt x="0" y="370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6" name="TextBox 16"/>
          <p:cNvSpPr txBox="1"/>
          <p:nvPr/>
        </p:nvSpPr>
        <p:spPr>
          <a:xfrm>
            <a:off x="3263371" y="4524479"/>
            <a:ext cx="12494786" cy="457200"/>
          </a:xfrm>
          <a:prstGeom prst="rect">
            <a:avLst/>
          </a:prstGeom>
        </p:spPr>
        <p:txBody>
          <a:bodyPr lIns="0" tIns="0" rIns="0" bIns="0" rtlCol="0" anchor="t">
            <a:spAutoFit/>
          </a:bodyPr>
          <a:lstStyle/>
          <a:p>
            <a:pPr>
              <a:lnSpc>
                <a:spcPts val="3600"/>
              </a:lnSpc>
            </a:pPr>
            <a:r>
              <a:rPr lang="en-US" sz="3000" dirty="0">
                <a:solidFill>
                  <a:srgbClr val="FFFFFF"/>
                </a:solidFill>
                <a:latin typeface="Open Sans"/>
              </a:rPr>
              <a:t>Most of  the people are working around 40 hours per week.</a:t>
            </a:r>
          </a:p>
        </p:txBody>
      </p:sp>
      <p:sp>
        <p:nvSpPr>
          <p:cNvPr id="17" name="TextBox 17"/>
          <p:cNvSpPr txBox="1"/>
          <p:nvPr/>
        </p:nvSpPr>
        <p:spPr>
          <a:xfrm>
            <a:off x="3263371" y="6052959"/>
            <a:ext cx="12494786" cy="457200"/>
          </a:xfrm>
          <a:prstGeom prst="rect">
            <a:avLst/>
          </a:prstGeom>
        </p:spPr>
        <p:txBody>
          <a:bodyPr lIns="0" tIns="0" rIns="0" bIns="0" rtlCol="0" anchor="t">
            <a:spAutoFit/>
          </a:bodyPr>
          <a:lstStyle/>
          <a:p>
            <a:pPr>
              <a:lnSpc>
                <a:spcPts val="3600"/>
              </a:lnSpc>
            </a:pPr>
            <a:r>
              <a:rPr lang="en-US" sz="3000" dirty="0">
                <a:solidFill>
                  <a:srgbClr val="FFFFFF"/>
                </a:solidFill>
                <a:latin typeface="Open Sans"/>
              </a:rPr>
              <a:t>Also, Younger people tends to make more money than older ones.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6064077" y="4886972"/>
            <a:ext cx="7917636" cy="680549"/>
          </a:xfrm>
          <a:prstGeom prst="rect">
            <a:avLst/>
          </a:prstGeom>
        </p:spPr>
        <p:txBody>
          <a:bodyPr lIns="0" tIns="0" rIns="0" bIns="0" rtlCol="0" anchor="t">
            <a:spAutoFit/>
          </a:bodyPr>
          <a:lstStyle/>
          <a:p>
            <a:pPr>
              <a:lnSpc>
                <a:spcPts val="3920"/>
              </a:lnSpc>
            </a:pPr>
            <a:r>
              <a:rPr lang="en-US" sz="7840">
                <a:solidFill>
                  <a:srgbClr val="FFFFFF"/>
                </a:solidFill>
                <a:latin typeface="Open Sans Bold"/>
              </a:rPr>
              <a:t>THANKYOU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7704004" y="1940536"/>
            <a:ext cx="1173491" cy="0"/>
          </a:xfrm>
          <a:prstGeom prst="line">
            <a:avLst/>
          </a:prstGeom>
          <a:ln w="104775" cap="flat">
            <a:solidFill>
              <a:srgbClr val="2B2E31"/>
            </a:solidFill>
            <a:prstDash val="solid"/>
            <a:headEnd type="none" w="sm" len="sm"/>
            <a:tailEnd type="none" w="sm" len="sm"/>
          </a:ln>
        </p:spPr>
        <p:txBody>
          <a:bodyPr/>
          <a:lstStyle/>
          <a:p>
            <a:endParaRPr lang="en-IN"/>
          </a:p>
        </p:txBody>
      </p:sp>
      <p:sp>
        <p:nvSpPr>
          <p:cNvPr id="3" name="TextBox 3"/>
          <p:cNvSpPr txBox="1"/>
          <p:nvPr/>
        </p:nvSpPr>
        <p:spPr>
          <a:xfrm>
            <a:off x="7689741" y="983314"/>
            <a:ext cx="5773791" cy="799157"/>
          </a:xfrm>
          <a:prstGeom prst="rect">
            <a:avLst/>
          </a:prstGeom>
        </p:spPr>
        <p:txBody>
          <a:bodyPr lIns="0" tIns="0" rIns="0" bIns="0" rtlCol="0" anchor="t">
            <a:spAutoFit/>
          </a:bodyPr>
          <a:lstStyle/>
          <a:p>
            <a:pPr>
              <a:lnSpc>
                <a:spcPts val="5962"/>
              </a:lnSpc>
            </a:pPr>
            <a:r>
              <a:rPr lang="en-US" sz="5962" spc="59">
                <a:solidFill>
                  <a:srgbClr val="2B2E31"/>
                </a:solidFill>
                <a:latin typeface="Montserrat Classic Bold"/>
              </a:rPr>
              <a:t>CLIENT</a:t>
            </a:r>
          </a:p>
        </p:txBody>
      </p:sp>
      <p:grpSp>
        <p:nvGrpSpPr>
          <p:cNvPr id="4" name="Group 4"/>
          <p:cNvGrpSpPr/>
          <p:nvPr/>
        </p:nvGrpSpPr>
        <p:grpSpPr>
          <a:xfrm>
            <a:off x="-228600" y="-583855"/>
            <a:ext cx="4502673" cy="11303415"/>
            <a:chOff x="0" y="0"/>
            <a:chExt cx="1185889" cy="2977031"/>
          </a:xfrm>
        </p:grpSpPr>
        <p:sp>
          <p:nvSpPr>
            <p:cNvPr id="5" name="Freeform 5"/>
            <p:cNvSpPr/>
            <p:nvPr/>
          </p:nvSpPr>
          <p:spPr>
            <a:xfrm>
              <a:off x="0" y="0"/>
              <a:ext cx="1185889" cy="2977031"/>
            </a:xfrm>
            <a:custGeom>
              <a:avLst/>
              <a:gdLst/>
              <a:ahLst/>
              <a:cxnLst/>
              <a:rect l="l" t="t" r="r" b="b"/>
              <a:pathLst>
                <a:path w="1185889" h="2977031">
                  <a:moveTo>
                    <a:pt x="0" y="0"/>
                  </a:moveTo>
                  <a:lnTo>
                    <a:pt x="1185889" y="0"/>
                  </a:lnTo>
                  <a:lnTo>
                    <a:pt x="1185889" y="2977031"/>
                  </a:lnTo>
                  <a:lnTo>
                    <a:pt x="0" y="2977031"/>
                  </a:lnTo>
                  <a:close/>
                </a:path>
              </a:pathLst>
            </a:custGeom>
            <a:solidFill>
              <a:srgbClr val="2B2E31"/>
            </a:solidFill>
          </p:spPr>
          <p:txBody>
            <a:bodyPr/>
            <a:lstStyle/>
            <a:p>
              <a:endParaRPr lang="en-IN"/>
            </a:p>
          </p:txBody>
        </p:sp>
        <p:sp>
          <p:nvSpPr>
            <p:cNvPr id="6" name="TextBox 6"/>
            <p:cNvSpPr txBox="1"/>
            <p:nvPr/>
          </p:nvSpPr>
          <p:spPr>
            <a:xfrm>
              <a:off x="0" y="-38100"/>
              <a:ext cx="1185889" cy="301513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506269" y="1697806"/>
            <a:ext cx="5254585" cy="6891388"/>
            <a:chOff x="0" y="0"/>
            <a:chExt cx="7006113" cy="9188517"/>
          </a:xfrm>
        </p:grpSpPr>
        <p:pic>
          <p:nvPicPr>
            <p:cNvPr id="8" name="Picture 8"/>
            <p:cNvPicPr>
              <a:picLocks noChangeAspect="1"/>
            </p:cNvPicPr>
            <p:nvPr/>
          </p:nvPicPr>
          <p:blipFill>
            <a:blip r:embed="rId2">
              <a:alphaModFix amt="69000"/>
            </a:blip>
            <a:srcRect l="5665" t="18582" r="1215"/>
            <a:stretch>
              <a:fillRect/>
            </a:stretch>
          </p:blipFill>
          <p:spPr>
            <a:xfrm>
              <a:off x="0" y="0"/>
              <a:ext cx="7006113" cy="9188517"/>
            </a:xfrm>
            <a:prstGeom prst="rect">
              <a:avLst/>
            </a:prstGeom>
          </p:spPr>
        </p:pic>
      </p:grpSp>
      <p:sp>
        <p:nvSpPr>
          <p:cNvPr id="9" name="TextBox 9"/>
          <p:cNvSpPr txBox="1"/>
          <p:nvPr/>
        </p:nvSpPr>
        <p:spPr>
          <a:xfrm>
            <a:off x="7704004" y="3391986"/>
            <a:ext cx="9569559" cy="2099310"/>
          </a:xfrm>
          <a:prstGeom prst="rect">
            <a:avLst/>
          </a:prstGeom>
        </p:spPr>
        <p:txBody>
          <a:bodyPr lIns="0" tIns="0" rIns="0" bIns="0" rtlCol="0" anchor="t">
            <a:spAutoFit/>
          </a:bodyPr>
          <a:lstStyle/>
          <a:p>
            <a:pPr algn="just">
              <a:lnSpc>
                <a:spcPts val="2849"/>
              </a:lnSpc>
            </a:pPr>
            <a:r>
              <a:rPr lang="en-US" sz="1899">
                <a:solidFill>
                  <a:srgbClr val="2B2E31"/>
                </a:solidFill>
                <a:latin typeface="Montserrat Classic"/>
              </a:rPr>
              <a:t>CareerPath Analytics is a U.S.-based career development and workforce analytics firm located in Silicon Valley. They specialize in providing data-driven career advice, job market trends analysis, and talent acquisition strategies for tech companies. Their services are geared towards both individuals seeking to advance in the tech industry and tech companies looking for insights into talent acquisition and retention.</a:t>
            </a:r>
          </a:p>
        </p:txBody>
      </p:sp>
      <p:sp>
        <p:nvSpPr>
          <p:cNvPr id="10" name="TextBox 10"/>
          <p:cNvSpPr txBox="1"/>
          <p:nvPr/>
        </p:nvSpPr>
        <p:spPr>
          <a:xfrm>
            <a:off x="7704004" y="2660439"/>
            <a:ext cx="6675830" cy="477094"/>
          </a:xfrm>
          <a:prstGeom prst="rect">
            <a:avLst/>
          </a:prstGeom>
        </p:spPr>
        <p:txBody>
          <a:bodyPr lIns="0" tIns="0" rIns="0" bIns="0" rtlCol="0" anchor="t">
            <a:spAutoFit/>
          </a:bodyPr>
          <a:lstStyle/>
          <a:p>
            <a:pPr>
              <a:lnSpc>
                <a:spcPts val="3524"/>
              </a:lnSpc>
            </a:pPr>
            <a:r>
              <a:rPr lang="en-US" sz="3524" spc="35">
                <a:solidFill>
                  <a:srgbClr val="2B2E31"/>
                </a:solidFill>
                <a:latin typeface="Montserrat Classic Bold"/>
              </a:rPr>
              <a:t>CAREERPATH ANALYTICS</a:t>
            </a:r>
          </a:p>
        </p:txBody>
      </p:sp>
      <p:sp>
        <p:nvSpPr>
          <p:cNvPr id="11" name="TextBox 11"/>
          <p:cNvSpPr txBox="1"/>
          <p:nvPr/>
        </p:nvSpPr>
        <p:spPr>
          <a:xfrm>
            <a:off x="7704004" y="6628907"/>
            <a:ext cx="9569559" cy="2451735"/>
          </a:xfrm>
          <a:prstGeom prst="rect">
            <a:avLst/>
          </a:prstGeom>
        </p:spPr>
        <p:txBody>
          <a:bodyPr lIns="0" tIns="0" rIns="0" bIns="0" rtlCol="0" anchor="t">
            <a:spAutoFit/>
          </a:bodyPr>
          <a:lstStyle/>
          <a:p>
            <a:pPr marL="410209" lvl="1" indent="-205105" algn="just">
              <a:lnSpc>
                <a:spcPts val="2849"/>
              </a:lnSpc>
              <a:buFont typeface="Arial"/>
              <a:buChar char="•"/>
            </a:pPr>
            <a:r>
              <a:rPr lang="en-US" sz="1899">
                <a:solidFill>
                  <a:srgbClr val="2B2E31"/>
                </a:solidFill>
                <a:latin typeface="Montserrat Classic"/>
              </a:rPr>
              <a:t>Guide tech professionals in making informed decisions about career paths, skill development, and educational opportunities that could lead to higher earnings.</a:t>
            </a:r>
          </a:p>
          <a:p>
            <a:pPr marL="410209" lvl="1" indent="-205105" algn="just">
              <a:lnSpc>
                <a:spcPts val="2849"/>
              </a:lnSpc>
              <a:buFont typeface="Arial"/>
              <a:buChar char="•"/>
            </a:pPr>
            <a:r>
              <a:rPr lang="en-US" sz="1899">
                <a:solidFill>
                  <a:srgbClr val="2B2E31"/>
                </a:solidFill>
                <a:latin typeface="Montserrat Classic"/>
              </a:rPr>
              <a:t>Assist tech companies in understanding the characteristics of top earners in the tech industry for targeted recruitment and developing competitive compensation packages.</a:t>
            </a:r>
          </a:p>
          <a:p>
            <a:pPr algn="just">
              <a:lnSpc>
                <a:spcPts val="2849"/>
              </a:lnSpc>
            </a:pPr>
            <a:endParaRPr lang="en-US" sz="1899">
              <a:solidFill>
                <a:srgbClr val="2B2E31"/>
              </a:solidFill>
              <a:latin typeface="Montserrat Classic"/>
            </a:endParaRPr>
          </a:p>
        </p:txBody>
      </p:sp>
      <p:sp>
        <p:nvSpPr>
          <p:cNvPr id="12" name="TextBox 12"/>
          <p:cNvSpPr txBox="1"/>
          <p:nvPr/>
        </p:nvSpPr>
        <p:spPr>
          <a:xfrm>
            <a:off x="7704004" y="5897361"/>
            <a:ext cx="5759527" cy="477094"/>
          </a:xfrm>
          <a:prstGeom prst="rect">
            <a:avLst/>
          </a:prstGeom>
        </p:spPr>
        <p:txBody>
          <a:bodyPr lIns="0" tIns="0" rIns="0" bIns="0" rtlCol="0" anchor="t">
            <a:spAutoFit/>
          </a:bodyPr>
          <a:lstStyle/>
          <a:p>
            <a:pPr>
              <a:lnSpc>
                <a:spcPts val="3524"/>
              </a:lnSpc>
            </a:pPr>
            <a:r>
              <a:rPr lang="en-US" sz="3524" spc="35">
                <a:solidFill>
                  <a:srgbClr val="2B2E31"/>
                </a:solidFill>
                <a:latin typeface="Montserrat Classic Bold"/>
              </a:rPr>
              <a:t>GOALS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611405" y="1982740"/>
            <a:ext cx="1173491" cy="0"/>
          </a:xfrm>
          <a:prstGeom prst="line">
            <a:avLst/>
          </a:prstGeom>
          <a:ln w="104775" cap="flat">
            <a:solidFill>
              <a:srgbClr val="2B2E31"/>
            </a:solidFill>
            <a:prstDash val="solid"/>
            <a:headEnd type="none" w="sm" len="sm"/>
            <a:tailEnd type="none" w="sm" len="sm"/>
          </a:ln>
        </p:spPr>
        <p:txBody>
          <a:bodyPr/>
          <a:lstStyle/>
          <a:p>
            <a:endParaRPr lang="en-IN"/>
          </a:p>
        </p:txBody>
      </p:sp>
      <p:grpSp>
        <p:nvGrpSpPr>
          <p:cNvPr id="3" name="Group 3"/>
          <p:cNvGrpSpPr/>
          <p:nvPr/>
        </p:nvGrpSpPr>
        <p:grpSpPr>
          <a:xfrm>
            <a:off x="9998386" y="-412405"/>
            <a:ext cx="8480114" cy="11022996"/>
            <a:chOff x="0" y="0"/>
            <a:chExt cx="11306818" cy="14697328"/>
          </a:xfrm>
        </p:grpSpPr>
        <p:pic>
          <p:nvPicPr>
            <p:cNvPr id="4" name="Picture 4"/>
            <p:cNvPicPr>
              <a:picLocks noChangeAspect="1"/>
            </p:cNvPicPr>
            <p:nvPr/>
          </p:nvPicPr>
          <p:blipFill>
            <a:blip r:embed="rId2"/>
            <a:srcRect l="8500" t="31418" r="20102" b="6595"/>
            <a:stretch>
              <a:fillRect/>
            </a:stretch>
          </p:blipFill>
          <p:spPr>
            <a:xfrm>
              <a:off x="0" y="0"/>
              <a:ext cx="11306818" cy="14697328"/>
            </a:xfrm>
            <a:prstGeom prst="rect">
              <a:avLst/>
            </a:prstGeom>
          </p:spPr>
        </p:pic>
      </p:grpSp>
      <p:sp>
        <p:nvSpPr>
          <p:cNvPr id="5" name="AutoShape 5"/>
          <p:cNvSpPr/>
          <p:nvPr/>
        </p:nvSpPr>
        <p:spPr>
          <a:xfrm>
            <a:off x="16353303" y="9153525"/>
            <a:ext cx="905997" cy="0"/>
          </a:xfrm>
          <a:prstGeom prst="line">
            <a:avLst/>
          </a:prstGeom>
          <a:ln w="76200" cap="flat">
            <a:solidFill>
              <a:srgbClr val="F4F4F4"/>
            </a:solidFill>
            <a:prstDash val="solid"/>
            <a:headEnd type="none" w="sm" len="sm"/>
            <a:tailEnd type="none" w="sm" len="sm"/>
          </a:ln>
        </p:spPr>
        <p:txBody>
          <a:bodyPr/>
          <a:lstStyle/>
          <a:p>
            <a:endParaRPr lang="en-IN"/>
          </a:p>
        </p:txBody>
      </p:sp>
      <p:sp>
        <p:nvSpPr>
          <p:cNvPr id="6" name="Freeform 6"/>
          <p:cNvSpPr/>
          <p:nvPr/>
        </p:nvSpPr>
        <p:spPr>
          <a:xfrm>
            <a:off x="828758" y="5051164"/>
            <a:ext cx="1008705" cy="1008705"/>
          </a:xfrm>
          <a:custGeom>
            <a:avLst/>
            <a:gdLst/>
            <a:ahLst/>
            <a:cxnLst/>
            <a:rect l="l" t="t" r="r" b="b"/>
            <a:pathLst>
              <a:path w="1008705" h="1008705">
                <a:moveTo>
                  <a:pt x="0" y="0"/>
                </a:moveTo>
                <a:lnTo>
                  <a:pt x="1008705" y="0"/>
                </a:lnTo>
                <a:lnTo>
                  <a:pt x="1008705" y="1008705"/>
                </a:lnTo>
                <a:lnTo>
                  <a:pt x="0" y="1008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873989" y="6809701"/>
            <a:ext cx="918243" cy="909896"/>
          </a:xfrm>
          <a:custGeom>
            <a:avLst/>
            <a:gdLst/>
            <a:ahLst/>
            <a:cxnLst/>
            <a:rect l="l" t="t" r="r" b="b"/>
            <a:pathLst>
              <a:path w="918243" h="909896">
                <a:moveTo>
                  <a:pt x="0" y="0"/>
                </a:moveTo>
                <a:lnTo>
                  <a:pt x="918243" y="0"/>
                </a:lnTo>
                <a:lnTo>
                  <a:pt x="918243" y="909896"/>
                </a:lnTo>
                <a:lnTo>
                  <a:pt x="0" y="9098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837521" y="3207368"/>
            <a:ext cx="900717" cy="982925"/>
          </a:xfrm>
          <a:custGeom>
            <a:avLst/>
            <a:gdLst/>
            <a:ahLst/>
            <a:cxnLst/>
            <a:rect l="l" t="t" r="r" b="b"/>
            <a:pathLst>
              <a:path w="900717" h="982925">
                <a:moveTo>
                  <a:pt x="0" y="0"/>
                </a:moveTo>
                <a:lnTo>
                  <a:pt x="900717" y="0"/>
                </a:lnTo>
                <a:lnTo>
                  <a:pt x="900717" y="982926"/>
                </a:lnTo>
                <a:lnTo>
                  <a:pt x="0" y="9829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TextBox 9"/>
          <p:cNvSpPr txBox="1"/>
          <p:nvPr/>
        </p:nvSpPr>
        <p:spPr>
          <a:xfrm>
            <a:off x="611405" y="1133475"/>
            <a:ext cx="9772327" cy="799157"/>
          </a:xfrm>
          <a:prstGeom prst="rect">
            <a:avLst/>
          </a:prstGeom>
        </p:spPr>
        <p:txBody>
          <a:bodyPr lIns="0" tIns="0" rIns="0" bIns="0" rtlCol="0" anchor="t">
            <a:spAutoFit/>
          </a:bodyPr>
          <a:lstStyle/>
          <a:p>
            <a:pPr>
              <a:lnSpc>
                <a:spcPts val="5962"/>
              </a:lnSpc>
            </a:pPr>
            <a:r>
              <a:rPr lang="en-US" sz="5962" spc="59">
                <a:solidFill>
                  <a:srgbClr val="2B2E31"/>
                </a:solidFill>
                <a:latin typeface="Montserrat Classic Bold"/>
              </a:rPr>
              <a:t>PROBLEM STATEMENT</a:t>
            </a:r>
          </a:p>
        </p:txBody>
      </p:sp>
      <p:sp>
        <p:nvSpPr>
          <p:cNvPr id="10" name="TextBox 10"/>
          <p:cNvSpPr txBox="1"/>
          <p:nvPr/>
        </p:nvSpPr>
        <p:spPr>
          <a:xfrm>
            <a:off x="2167460" y="3333071"/>
            <a:ext cx="6660217" cy="674370"/>
          </a:xfrm>
          <a:prstGeom prst="rect">
            <a:avLst/>
          </a:prstGeom>
        </p:spPr>
        <p:txBody>
          <a:bodyPr lIns="0" tIns="0" rIns="0" bIns="0" rtlCol="0" anchor="t">
            <a:spAutoFit/>
          </a:bodyPr>
          <a:lstStyle/>
          <a:p>
            <a:pPr algn="just">
              <a:lnSpc>
                <a:spcPts val="2700"/>
              </a:lnSpc>
            </a:pPr>
            <a:r>
              <a:rPr lang="en-US" sz="1800">
                <a:solidFill>
                  <a:srgbClr val="2B2E31"/>
                </a:solidFill>
                <a:latin typeface="Montserrat Classic"/>
              </a:rPr>
              <a:t>Exploring how much people earn in the U.S. to help make better rules for everyone's financial well-being.</a:t>
            </a:r>
          </a:p>
        </p:txBody>
      </p:sp>
      <p:sp>
        <p:nvSpPr>
          <p:cNvPr id="11" name="TextBox 11"/>
          <p:cNvSpPr txBox="1"/>
          <p:nvPr/>
        </p:nvSpPr>
        <p:spPr>
          <a:xfrm>
            <a:off x="2167460" y="5018307"/>
            <a:ext cx="6660217" cy="1017270"/>
          </a:xfrm>
          <a:prstGeom prst="rect">
            <a:avLst/>
          </a:prstGeom>
        </p:spPr>
        <p:txBody>
          <a:bodyPr lIns="0" tIns="0" rIns="0" bIns="0" rtlCol="0" anchor="t">
            <a:spAutoFit/>
          </a:bodyPr>
          <a:lstStyle/>
          <a:p>
            <a:pPr algn="just">
              <a:lnSpc>
                <a:spcPts val="2700"/>
              </a:lnSpc>
            </a:pPr>
            <a:r>
              <a:rPr lang="en-US" sz="1800">
                <a:solidFill>
                  <a:srgbClr val="2B2E31"/>
                </a:solidFill>
                <a:latin typeface="Montserrat Classic"/>
              </a:rPr>
              <a:t>Using Machine learning models to figure out what affects people's earnings, aiming to support fair and helpful policies.</a:t>
            </a:r>
          </a:p>
        </p:txBody>
      </p:sp>
      <p:sp>
        <p:nvSpPr>
          <p:cNvPr id="12" name="TextBox 12"/>
          <p:cNvSpPr txBox="1"/>
          <p:nvPr/>
        </p:nvSpPr>
        <p:spPr>
          <a:xfrm>
            <a:off x="2167460" y="7045227"/>
            <a:ext cx="6660217" cy="674370"/>
          </a:xfrm>
          <a:prstGeom prst="rect">
            <a:avLst/>
          </a:prstGeom>
        </p:spPr>
        <p:txBody>
          <a:bodyPr lIns="0" tIns="0" rIns="0" bIns="0" rtlCol="0" anchor="t">
            <a:spAutoFit/>
          </a:bodyPr>
          <a:lstStyle/>
          <a:p>
            <a:pPr algn="just">
              <a:lnSpc>
                <a:spcPts val="2700"/>
              </a:lnSpc>
            </a:pPr>
            <a:r>
              <a:rPr lang="en-US" sz="1800">
                <a:solidFill>
                  <a:srgbClr val="2B2E31"/>
                </a:solidFill>
                <a:latin typeface="Montserrat Classic"/>
              </a:rPr>
              <a:t>Using advanced analysis to decode income patterns, providing a foundation for equitable economic decisions.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2" name="AutoShape 2"/>
          <p:cNvSpPr/>
          <p:nvPr/>
        </p:nvSpPr>
        <p:spPr>
          <a:xfrm>
            <a:off x="1063545" y="2033763"/>
            <a:ext cx="1173491" cy="0"/>
          </a:xfrm>
          <a:prstGeom prst="line">
            <a:avLst/>
          </a:prstGeom>
          <a:ln w="104775" cap="flat">
            <a:solidFill>
              <a:srgbClr val="F4F4F4"/>
            </a:solidFill>
            <a:prstDash val="solid"/>
            <a:headEnd type="none" w="sm" len="sm"/>
            <a:tailEnd type="none" w="sm" len="sm"/>
          </a:ln>
        </p:spPr>
        <p:txBody>
          <a:bodyPr/>
          <a:lstStyle/>
          <a:p>
            <a:endParaRPr lang="en-IN"/>
          </a:p>
        </p:txBody>
      </p:sp>
      <p:sp>
        <p:nvSpPr>
          <p:cNvPr id="3" name="AutoShape 3"/>
          <p:cNvSpPr/>
          <p:nvPr/>
        </p:nvSpPr>
        <p:spPr>
          <a:xfrm>
            <a:off x="16353303" y="9153525"/>
            <a:ext cx="905997" cy="0"/>
          </a:xfrm>
          <a:prstGeom prst="line">
            <a:avLst/>
          </a:prstGeom>
          <a:ln w="76200" cap="flat">
            <a:solidFill>
              <a:srgbClr val="F4F4F4"/>
            </a:solidFill>
            <a:prstDash val="solid"/>
            <a:headEnd type="none" w="sm" len="sm"/>
            <a:tailEnd type="none" w="sm" len="sm"/>
          </a:ln>
        </p:spPr>
        <p:txBody>
          <a:bodyPr/>
          <a:lstStyle/>
          <a:p>
            <a:endParaRPr lang="en-IN"/>
          </a:p>
        </p:txBody>
      </p:sp>
      <p:sp>
        <p:nvSpPr>
          <p:cNvPr id="4" name="TextBox 4"/>
          <p:cNvSpPr txBox="1"/>
          <p:nvPr/>
        </p:nvSpPr>
        <p:spPr>
          <a:xfrm>
            <a:off x="1034057" y="1032466"/>
            <a:ext cx="8796908" cy="799157"/>
          </a:xfrm>
          <a:prstGeom prst="rect">
            <a:avLst/>
          </a:prstGeom>
        </p:spPr>
        <p:txBody>
          <a:bodyPr lIns="0" tIns="0" rIns="0" bIns="0" rtlCol="0" anchor="t">
            <a:spAutoFit/>
          </a:bodyPr>
          <a:lstStyle/>
          <a:p>
            <a:pPr>
              <a:lnSpc>
                <a:spcPts val="5962"/>
              </a:lnSpc>
            </a:pPr>
            <a:r>
              <a:rPr lang="en-US" sz="5962" spc="59">
                <a:solidFill>
                  <a:srgbClr val="F4F4F4"/>
                </a:solidFill>
                <a:latin typeface="Montserrat Classic Bold"/>
              </a:rPr>
              <a:t>DATA SOURCE</a:t>
            </a:r>
          </a:p>
        </p:txBody>
      </p:sp>
      <p:grpSp>
        <p:nvGrpSpPr>
          <p:cNvPr id="5" name="Group 5"/>
          <p:cNvGrpSpPr/>
          <p:nvPr/>
        </p:nvGrpSpPr>
        <p:grpSpPr>
          <a:xfrm>
            <a:off x="9085628" y="1499716"/>
            <a:ext cx="3776132" cy="6866302"/>
            <a:chOff x="0" y="0"/>
            <a:chExt cx="5034843" cy="9155069"/>
          </a:xfrm>
        </p:grpSpPr>
        <p:pic>
          <p:nvPicPr>
            <p:cNvPr id="6" name="Picture 6"/>
            <p:cNvPicPr>
              <a:picLocks noChangeAspect="1"/>
            </p:cNvPicPr>
            <p:nvPr/>
          </p:nvPicPr>
          <p:blipFill>
            <a:blip r:embed="rId2"/>
            <a:srcRect l="23404" t="27564" r="52506" b="134"/>
            <a:stretch>
              <a:fillRect/>
            </a:stretch>
          </p:blipFill>
          <p:spPr>
            <a:xfrm>
              <a:off x="0" y="0"/>
              <a:ext cx="5034843" cy="9155069"/>
            </a:xfrm>
            <a:prstGeom prst="rect">
              <a:avLst/>
            </a:prstGeom>
          </p:spPr>
        </p:pic>
      </p:grpSp>
      <p:grpSp>
        <p:nvGrpSpPr>
          <p:cNvPr id="7" name="Group 7"/>
          <p:cNvGrpSpPr/>
          <p:nvPr/>
        </p:nvGrpSpPr>
        <p:grpSpPr>
          <a:xfrm>
            <a:off x="13250153" y="1499716"/>
            <a:ext cx="3833210" cy="6866302"/>
            <a:chOff x="0" y="0"/>
            <a:chExt cx="5110947" cy="9155069"/>
          </a:xfrm>
        </p:grpSpPr>
        <p:pic>
          <p:nvPicPr>
            <p:cNvPr id="8" name="Picture 8"/>
            <p:cNvPicPr>
              <a:picLocks noChangeAspect="1"/>
            </p:cNvPicPr>
            <p:nvPr/>
          </p:nvPicPr>
          <p:blipFill>
            <a:blip r:embed="rId3"/>
            <a:srcRect l="54024" t="26415" r="21167" b="234"/>
            <a:stretch>
              <a:fillRect/>
            </a:stretch>
          </p:blipFill>
          <p:spPr>
            <a:xfrm>
              <a:off x="0" y="0"/>
              <a:ext cx="5110947" cy="9155069"/>
            </a:xfrm>
            <a:prstGeom prst="rect">
              <a:avLst/>
            </a:prstGeom>
          </p:spPr>
        </p:pic>
      </p:grpSp>
      <p:sp>
        <p:nvSpPr>
          <p:cNvPr id="9" name="TextBox 9"/>
          <p:cNvSpPr txBox="1"/>
          <p:nvPr/>
        </p:nvSpPr>
        <p:spPr>
          <a:xfrm>
            <a:off x="1028700" y="2833445"/>
            <a:ext cx="7493606" cy="689610"/>
          </a:xfrm>
          <a:prstGeom prst="rect">
            <a:avLst/>
          </a:prstGeom>
        </p:spPr>
        <p:txBody>
          <a:bodyPr lIns="0" tIns="0" rIns="0" bIns="0" rtlCol="0" anchor="t">
            <a:spAutoFit/>
          </a:bodyPr>
          <a:lstStyle/>
          <a:p>
            <a:pPr algn="just">
              <a:lnSpc>
                <a:spcPts val="2849"/>
              </a:lnSpc>
            </a:pPr>
            <a:r>
              <a:rPr lang="en-US" sz="1899">
                <a:solidFill>
                  <a:srgbClr val="F4F4F4"/>
                </a:solidFill>
                <a:latin typeface="Montserrat Classic"/>
              </a:rPr>
              <a:t>"Sourced from the UCI Machine Learning Repository, a renowned source for machine learning datasets."</a:t>
            </a:r>
          </a:p>
        </p:txBody>
      </p:sp>
      <p:sp>
        <p:nvSpPr>
          <p:cNvPr id="10" name="TextBox 10"/>
          <p:cNvSpPr txBox="1"/>
          <p:nvPr/>
        </p:nvSpPr>
        <p:spPr>
          <a:xfrm>
            <a:off x="1028700" y="4585676"/>
            <a:ext cx="8796908" cy="799157"/>
          </a:xfrm>
          <a:prstGeom prst="rect">
            <a:avLst/>
          </a:prstGeom>
        </p:spPr>
        <p:txBody>
          <a:bodyPr lIns="0" tIns="0" rIns="0" bIns="0" rtlCol="0" anchor="t">
            <a:spAutoFit/>
          </a:bodyPr>
          <a:lstStyle/>
          <a:p>
            <a:pPr>
              <a:lnSpc>
                <a:spcPts val="5962"/>
              </a:lnSpc>
            </a:pPr>
            <a:r>
              <a:rPr lang="en-US" sz="5962" spc="59">
                <a:solidFill>
                  <a:srgbClr val="F4F4F4"/>
                </a:solidFill>
                <a:latin typeface="Montserrat Classic Bold"/>
              </a:rPr>
              <a:t>KEY FEATURES</a:t>
            </a:r>
          </a:p>
        </p:txBody>
      </p:sp>
      <p:sp>
        <p:nvSpPr>
          <p:cNvPr id="11" name="TextBox 11"/>
          <p:cNvSpPr txBox="1"/>
          <p:nvPr/>
        </p:nvSpPr>
        <p:spPr>
          <a:xfrm>
            <a:off x="733118" y="6127783"/>
            <a:ext cx="7493606" cy="2451735"/>
          </a:xfrm>
          <a:prstGeom prst="rect">
            <a:avLst/>
          </a:prstGeom>
        </p:spPr>
        <p:txBody>
          <a:bodyPr lIns="0" tIns="0" rIns="0" bIns="0" rtlCol="0" anchor="t">
            <a:spAutoFit/>
          </a:bodyPr>
          <a:lstStyle/>
          <a:p>
            <a:pPr marL="410209" lvl="1" indent="-205105" algn="just">
              <a:lnSpc>
                <a:spcPts val="2849"/>
              </a:lnSpc>
              <a:buFont typeface="Arial"/>
              <a:buChar char="•"/>
            </a:pPr>
            <a:r>
              <a:rPr lang="en-US" sz="1899">
                <a:solidFill>
                  <a:srgbClr val="F4F4F4"/>
                </a:solidFill>
                <a:latin typeface="Montserrat Classic"/>
              </a:rPr>
              <a:t>"The dataset encompasses over 48,842 records, each representing an individual adult in the U.S.</a:t>
            </a:r>
          </a:p>
          <a:p>
            <a:pPr algn="just">
              <a:lnSpc>
                <a:spcPts val="2849"/>
              </a:lnSpc>
            </a:pPr>
            <a:endParaRPr lang="en-US" sz="1899">
              <a:solidFill>
                <a:srgbClr val="F4F4F4"/>
              </a:solidFill>
              <a:latin typeface="Montserrat Classic"/>
            </a:endParaRPr>
          </a:p>
          <a:p>
            <a:pPr marL="410209" lvl="1" indent="-205105" algn="just">
              <a:lnSpc>
                <a:spcPts val="2849"/>
              </a:lnSpc>
              <a:buFont typeface="Arial"/>
              <a:buChar char="•"/>
            </a:pPr>
            <a:r>
              <a:rPr lang="en-US" sz="1899">
                <a:solidFill>
                  <a:srgbClr val="F4F4F4"/>
                </a:solidFill>
                <a:latin typeface="Montserrat Classic"/>
              </a:rPr>
              <a:t>"It covers a diverse range of demographic and socio-economic factors, providing a comprehensive view of the adult population's income dynamics.</a:t>
            </a:r>
          </a:p>
          <a:p>
            <a:pPr algn="just">
              <a:lnSpc>
                <a:spcPts val="2849"/>
              </a:lnSpc>
            </a:pPr>
            <a:endParaRPr lang="en-US" sz="1899">
              <a:solidFill>
                <a:srgbClr val="F4F4F4"/>
              </a:solidFill>
              <a:latin typeface="Montserrat Class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6353303" y="9153525"/>
            <a:ext cx="905997" cy="0"/>
          </a:xfrm>
          <a:prstGeom prst="line">
            <a:avLst/>
          </a:prstGeom>
          <a:ln w="76200" cap="flat">
            <a:solidFill>
              <a:srgbClr val="F4F4F4"/>
            </a:solidFill>
            <a:prstDash val="solid"/>
            <a:headEnd type="none" w="sm" len="sm"/>
            <a:tailEnd type="none" w="sm" len="sm"/>
          </a:ln>
        </p:spPr>
        <p:txBody>
          <a:bodyPr/>
          <a:lstStyle/>
          <a:p>
            <a:endParaRPr lang="en-IN"/>
          </a:p>
        </p:txBody>
      </p:sp>
      <p:sp>
        <p:nvSpPr>
          <p:cNvPr id="3" name="TextBox 3"/>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F4F4F4"/>
                </a:solidFill>
                <a:latin typeface="Montserrat Classic Bold"/>
              </a:rPr>
              <a:t>REALLYGREATSITE.COM </a:t>
            </a:r>
          </a:p>
        </p:txBody>
      </p:sp>
      <p:sp>
        <p:nvSpPr>
          <p:cNvPr id="4" name="TextBox 4"/>
          <p:cNvSpPr txBox="1"/>
          <p:nvPr/>
        </p:nvSpPr>
        <p:spPr>
          <a:xfrm>
            <a:off x="11411816" y="4412662"/>
            <a:ext cx="3996894" cy="2423414"/>
          </a:xfrm>
          <a:prstGeom prst="rect">
            <a:avLst/>
          </a:prstGeom>
        </p:spPr>
        <p:txBody>
          <a:bodyPr lIns="0" tIns="0" rIns="0" bIns="0" rtlCol="0" anchor="t">
            <a:spAutoFit/>
          </a:bodyPr>
          <a:lstStyle/>
          <a:p>
            <a:pPr algn="ctr">
              <a:lnSpc>
                <a:spcPts val="3159"/>
              </a:lnSpc>
            </a:pPr>
            <a:r>
              <a:rPr lang="en-US" sz="3159" spc="31">
                <a:solidFill>
                  <a:srgbClr val="2B2E31"/>
                </a:solidFill>
                <a:latin typeface="Montserrat Classic Bold"/>
              </a:rPr>
              <a:t>AGE</a:t>
            </a:r>
          </a:p>
          <a:p>
            <a:pPr algn="ctr">
              <a:lnSpc>
                <a:spcPts val="3159"/>
              </a:lnSpc>
            </a:pPr>
            <a:r>
              <a:rPr lang="en-US" sz="3159" spc="31">
                <a:solidFill>
                  <a:srgbClr val="2B2E31"/>
                </a:solidFill>
                <a:latin typeface="Montserrat Classic Bold"/>
              </a:rPr>
              <a:t>FNLWGT</a:t>
            </a:r>
          </a:p>
          <a:p>
            <a:pPr algn="ctr">
              <a:lnSpc>
                <a:spcPts val="3159"/>
              </a:lnSpc>
            </a:pPr>
            <a:r>
              <a:rPr lang="en-US" sz="3159" spc="31">
                <a:solidFill>
                  <a:srgbClr val="2B2E31"/>
                </a:solidFill>
                <a:latin typeface="Montserrat Classic Bold"/>
              </a:rPr>
              <a:t>EDUCATION-NUM</a:t>
            </a:r>
          </a:p>
          <a:p>
            <a:pPr algn="ctr">
              <a:lnSpc>
                <a:spcPts val="3159"/>
              </a:lnSpc>
            </a:pPr>
            <a:r>
              <a:rPr lang="en-US" sz="3159" spc="31">
                <a:solidFill>
                  <a:srgbClr val="2B2E31"/>
                </a:solidFill>
                <a:latin typeface="Montserrat Classic Bold"/>
              </a:rPr>
              <a:t>CAPITAL-GAIN</a:t>
            </a:r>
          </a:p>
          <a:p>
            <a:pPr algn="ctr">
              <a:lnSpc>
                <a:spcPts val="3159"/>
              </a:lnSpc>
            </a:pPr>
            <a:r>
              <a:rPr lang="en-US" sz="3159" spc="31">
                <a:solidFill>
                  <a:srgbClr val="2B2E31"/>
                </a:solidFill>
                <a:latin typeface="Montserrat Classic Bold"/>
              </a:rPr>
              <a:t>CAPITAL-LOSS</a:t>
            </a:r>
          </a:p>
          <a:p>
            <a:pPr algn="ctr">
              <a:lnSpc>
                <a:spcPts val="3159"/>
              </a:lnSpc>
            </a:pPr>
            <a:r>
              <a:rPr lang="en-US" sz="3159" spc="31">
                <a:solidFill>
                  <a:srgbClr val="2B2E31"/>
                </a:solidFill>
                <a:latin typeface="Montserrat Classic Bold"/>
              </a:rPr>
              <a:t>HRS_PER_WEEK</a:t>
            </a:r>
          </a:p>
        </p:txBody>
      </p:sp>
      <p:sp>
        <p:nvSpPr>
          <p:cNvPr id="5" name="TextBox 5"/>
          <p:cNvSpPr txBox="1"/>
          <p:nvPr/>
        </p:nvSpPr>
        <p:spPr>
          <a:xfrm>
            <a:off x="11010256" y="1549871"/>
            <a:ext cx="8796908" cy="799157"/>
          </a:xfrm>
          <a:prstGeom prst="rect">
            <a:avLst/>
          </a:prstGeom>
        </p:spPr>
        <p:txBody>
          <a:bodyPr lIns="0" tIns="0" rIns="0" bIns="0" rtlCol="0" anchor="t">
            <a:spAutoFit/>
          </a:bodyPr>
          <a:lstStyle/>
          <a:p>
            <a:pPr>
              <a:lnSpc>
                <a:spcPts val="5962"/>
              </a:lnSpc>
            </a:pPr>
            <a:r>
              <a:rPr lang="en-US" sz="5962" spc="59">
                <a:solidFill>
                  <a:srgbClr val="2B2E31"/>
                </a:solidFill>
                <a:latin typeface="Montserrat Classic Bold"/>
              </a:rPr>
              <a:t>NUMERICAL</a:t>
            </a:r>
          </a:p>
        </p:txBody>
      </p:sp>
      <p:sp>
        <p:nvSpPr>
          <p:cNvPr id="6" name="AutoShape 6"/>
          <p:cNvSpPr/>
          <p:nvPr/>
        </p:nvSpPr>
        <p:spPr>
          <a:xfrm>
            <a:off x="11010256" y="2525241"/>
            <a:ext cx="1173491" cy="0"/>
          </a:xfrm>
          <a:prstGeom prst="line">
            <a:avLst/>
          </a:prstGeom>
          <a:ln w="104775" cap="flat">
            <a:solidFill>
              <a:srgbClr val="2B2E31"/>
            </a:solidFill>
            <a:prstDash val="solid"/>
            <a:headEnd type="none" w="sm" len="sm"/>
            <a:tailEnd type="none" w="sm" len="sm"/>
          </a:ln>
        </p:spPr>
        <p:txBody>
          <a:bodyPr/>
          <a:lstStyle/>
          <a:p>
            <a:endParaRPr lang="en-IN"/>
          </a:p>
        </p:txBody>
      </p:sp>
      <p:grpSp>
        <p:nvGrpSpPr>
          <p:cNvPr id="7" name="Group 7"/>
          <p:cNvGrpSpPr/>
          <p:nvPr/>
        </p:nvGrpSpPr>
        <p:grpSpPr>
          <a:xfrm>
            <a:off x="0" y="-813560"/>
            <a:ext cx="9321349" cy="11100560"/>
            <a:chOff x="0" y="0"/>
            <a:chExt cx="2455005" cy="2923604"/>
          </a:xfrm>
        </p:grpSpPr>
        <p:sp>
          <p:nvSpPr>
            <p:cNvPr id="8" name="Freeform 8"/>
            <p:cNvSpPr/>
            <p:nvPr/>
          </p:nvSpPr>
          <p:spPr>
            <a:xfrm>
              <a:off x="0" y="0"/>
              <a:ext cx="2455005" cy="2923604"/>
            </a:xfrm>
            <a:custGeom>
              <a:avLst/>
              <a:gdLst/>
              <a:ahLst/>
              <a:cxnLst/>
              <a:rect l="l" t="t" r="r" b="b"/>
              <a:pathLst>
                <a:path w="2455005" h="2923604">
                  <a:moveTo>
                    <a:pt x="0" y="0"/>
                  </a:moveTo>
                  <a:lnTo>
                    <a:pt x="2455005" y="0"/>
                  </a:lnTo>
                  <a:lnTo>
                    <a:pt x="2455005" y="2923604"/>
                  </a:lnTo>
                  <a:lnTo>
                    <a:pt x="0" y="2923604"/>
                  </a:lnTo>
                  <a:close/>
                </a:path>
              </a:pathLst>
            </a:custGeom>
            <a:solidFill>
              <a:srgbClr val="2B2E31"/>
            </a:solidFill>
          </p:spPr>
          <p:txBody>
            <a:bodyPr/>
            <a:lstStyle/>
            <a:p>
              <a:endParaRPr lang="en-IN"/>
            </a:p>
          </p:txBody>
        </p:sp>
        <p:sp>
          <p:nvSpPr>
            <p:cNvPr id="9" name="TextBox 9"/>
            <p:cNvSpPr txBox="1"/>
            <p:nvPr/>
          </p:nvSpPr>
          <p:spPr>
            <a:xfrm>
              <a:off x="0" y="-38100"/>
              <a:ext cx="2455005" cy="2961704"/>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1294723" y="2525241"/>
            <a:ext cx="1173491" cy="0"/>
          </a:xfrm>
          <a:prstGeom prst="line">
            <a:avLst/>
          </a:prstGeom>
          <a:ln w="104775" cap="flat">
            <a:solidFill>
              <a:srgbClr val="FFFFFF"/>
            </a:solidFill>
            <a:prstDash val="solid"/>
            <a:headEnd type="none" w="sm" len="sm"/>
            <a:tailEnd type="none" w="sm" len="sm"/>
          </a:ln>
        </p:spPr>
        <p:txBody>
          <a:bodyPr/>
          <a:lstStyle/>
          <a:p>
            <a:endParaRPr lang="en-IN"/>
          </a:p>
        </p:txBody>
      </p:sp>
      <p:sp>
        <p:nvSpPr>
          <p:cNvPr id="11" name="TextBox 11"/>
          <p:cNvSpPr txBox="1"/>
          <p:nvPr/>
        </p:nvSpPr>
        <p:spPr>
          <a:xfrm>
            <a:off x="1028700" y="4412662"/>
            <a:ext cx="5245645" cy="3623455"/>
          </a:xfrm>
          <a:prstGeom prst="rect">
            <a:avLst/>
          </a:prstGeom>
        </p:spPr>
        <p:txBody>
          <a:bodyPr lIns="0" tIns="0" rIns="0" bIns="0" rtlCol="0" anchor="t">
            <a:spAutoFit/>
          </a:bodyPr>
          <a:lstStyle/>
          <a:p>
            <a:pPr algn="ctr">
              <a:lnSpc>
                <a:spcPts val="3155"/>
              </a:lnSpc>
            </a:pPr>
            <a:r>
              <a:rPr lang="en-US" sz="3155" spc="31">
                <a:solidFill>
                  <a:srgbClr val="FFFFFF"/>
                </a:solidFill>
                <a:latin typeface="Montserrat Classic Bold"/>
              </a:rPr>
              <a:t>WORKCLASS</a:t>
            </a:r>
          </a:p>
          <a:p>
            <a:pPr algn="ctr">
              <a:lnSpc>
                <a:spcPts val="3155"/>
              </a:lnSpc>
            </a:pPr>
            <a:r>
              <a:rPr lang="en-US" sz="3155" spc="31">
                <a:solidFill>
                  <a:srgbClr val="FFFFFF"/>
                </a:solidFill>
                <a:latin typeface="Montserrat Classic Bold"/>
              </a:rPr>
              <a:t>EDUCATION</a:t>
            </a:r>
          </a:p>
          <a:p>
            <a:pPr algn="ctr">
              <a:lnSpc>
                <a:spcPts val="3155"/>
              </a:lnSpc>
            </a:pPr>
            <a:r>
              <a:rPr lang="en-US" sz="3155" spc="31">
                <a:solidFill>
                  <a:srgbClr val="FFFFFF"/>
                </a:solidFill>
                <a:latin typeface="Montserrat Classic Bold"/>
              </a:rPr>
              <a:t>MARITIAL_STATUS</a:t>
            </a:r>
          </a:p>
          <a:p>
            <a:pPr algn="ctr">
              <a:lnSpc>
                <a:spcPts val="3155"/>
              </a:lnSpc>
            </a:pPr>
            <a:r>
              <a:rPr lang="en-US" sz="3155" spc="31">
                <a:solidFill>
                  <a:srgbClr val="FFFFFF"/>
                </a:solidFill>
                <a:latin typeface="Montserrat Classic Bold"/>
              </a:rPr>
              <a:t>OCCUPATION</a:t>
            </a:r>
          </a:p>
          <a:p>
            <a:pPr algn="ctr">
              <a:lnSpc>
                <a:spcPts val="3155"/>
              </a:lnSpc>
            </a:pPr>
            <a:r>
              <a:rPr lang="en-US" sz="3155" spc="31">
                <a:solidFill>
                  <a:srgbClr val="FFFFFF"/>
                </a:solidFill>
                <a:latin typeface="Montserrat Classic Bold"/>
              </a:rPr>
              <a:t>RELATIONSHIP</a:t>
            </a:r>
          </a:p>
          <a:p>
            <a:pPr algn="ctr">
              <a:lnSpc>
                <a:spcPts val="3155"/>
              </a:lnSpc>
            </a:pPr>
            <a:r>
              <a:rPr lang="en-US" sz="3155" spc="31">
                <a:solidFill>
                  <a:srgbClr val="FFFFFF"/>
                </a:solidFill>
                <a:latin typeface="Montserrat Classic Bold"/>
              </a:rPr>
              <a:t>RACE</a:t>
            </a:r>
          </a:p>
          <a:p>
            <a:pPr algn="ctr">
              <a:lnSpc>
                <a:spcPts val="3155"/>
              </a:lnSpc>
            </a:pPr>
            <a:r>
              <a:rPr lang="en-US" sz="3155" spc="31">
                <a:solidFill>
                  <a:srgbClr val="FFFFFF"/>
                </a:solidFill>
                <a:latin typeface="Montserrat Classic Bold"/>
              </a:rPr>
              <a:t>SEX</a:t>
            </a:r>
          </a:p>
          <a:p>
            <a:pPr algn="ctr">
              <a:lnSpc>
                <a:spcPts val="3155"/>
              </a:lnSpc>
            </a:pPr>
            <a:r>
              <a:rPr lang="en-US" sz="3155" spc="31">
                <a:solidFill>
                  <a:srgbClr val="FFFFFF"/>
                </a:solidFill>
                <a:latin typeface="Montserrat Classic Bold"/>
              </a:rPr>
              <a:t>NATIVE-COUNTRY</a:t>
            </a:r>
          </a:p>
          <a:p>
            <a:pPr algn="ctr">
              <a:lnSpc>
                <a:spcPts val="3155"/>
              </a:lnSpc>
            </a:pPr>
            <a:r>
              <a:rPr lang="en-US" sz="3155" spc="31">
                <a:solidFill>
                  <a:srgbClr val="FFFFFF"/>
                </a:solidFill>
                <a:latin typeface="Montserrat Classic Bold"/>
              </a:rPr>
              <a:t>EARNING_POTENTIAL</a:t>
            </a:r>
          </a:p>
        </p:txBody>
      </p:sp>
      <p:sp>
        <p:nvSpPr>
          <p:cNvPr id="12" name="TextBox 12"/>
          <p:cNvSpPr txBox="1"/>
          <p:nvPr/>
        </p:nvSpPr>
        <p:spPr>
          <a:xfrm>
            <a:off x="1294723" y="1549871"/>
            <a:ext cx="8796908" cy="799157"/>
          </a:xfrm>
          <a:prstGeom prst="rect">
            <a:avLst/>
          </a:prstGeom>
        </p:spPr>
        <p:txBody>
          <a:bodyPr lIns="0" tIns="0" rIns="0" bIns="0" rtlCol="0" anchor="t">
            <a:spAutoFit/>
          </a:bodyPr>
          <a:lstStyle/>
          <a:p>
            <a:pPr>
              <a:lnSpc>
                <a:spcPts val="5962"/>
              </a:lnSpc>
            </a:pPr>
            <a:r>
              <a:rPr lang="en-US" sz="5962" spc="59">
                <a:solidFill>
                  <a:srgbClr val="FFFFFF"/>
                </a:solidFill>
                <a:latin typeface="Montserrat Classic Bold"/>
              </a:rPr>
              <a:t>CATEGORICAL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0906" y="-130084"/>
            <a:ext cx="8098076" cy="11428524"/>
            <a:chOff x="0" y="0"/>
            <a:chExt cx="10797434" cy="15238032"/>
          </a:xfrm>
        </p:grpSpPr>
        <p:pic>
          <p:nvPicPr>
            <p:cNvPr id="3" name="Picture 3"/>
            <p:cNvPicPr>
              <a:picLocks noChangeAspect="1"/>
            </p:cNvPicPr>
            <p:nvPr/>
          </p:nvPicPr>
          <p:blipFill>
            <a:blip r:embed="rId2"/>
            <a:srcRect l="28388" r="28388"/>
            <a:stretch>
              <a:fillRect/>
            </a:stretch>
          </p:blipFill>
          <p:spPr>
            <a:xfrm>
              <a:off x="0" y="0"/>
              <a:ext cx="10797434" cy="15238032"/>
            </a:xfrm>
            <a:prstGeom prst="rect">
              <a:avLst/>
            </a:prstGeom>
          </p:spPr>
        </p:pic>
      </p:grpSp>
      <p:grpSp>
        <p:nvGrpSpPr>
          <p:cNvPr id="4" name="Group 4"/>
          <p:cNvGrpSpPr/>
          <p:nvPr/>
        </p:nvGrpSpPr>
        <p:grpSpPr>
          <a:xfrm>
            <a:off x="8281020" y="764838"/>
            <a:ext cx="8965164" cy="1947484"/>
            <a:chOff x="0" y="0"/>
            <a:chExt cx="11953551" cy="2596646"/>
          </a:xfrm>
        </p:grpSpPr>
        <p:sp>
          <p:nvSpPr>
            <p:cNvPr id="5" name="AutoShape 5"/>
            <p:cNvSpPr/>
            <p:nvPr/>
          </p:nvSpPr>
          <p:spPr>
            <a:xfrm>
              <a:off x="40070" y="2525460"/>
              <a:ext cx="1594581" cy="0"/>
            </a:xfrm>
            <a:prstGeom prst="line">
              <a:avLst/>
            </a:prstGeom>
            <a:ln w="142372" cap="flat">
              <a:solidFill>
                <a:srgbClr val="2B2E31"/>
              </a:solidFill>
              <a:prstDash val="solid"/>
              <a:headEnd type="none" w="sm" len="sm"/>
              <a:tailEnd type="none" w="sm" len="sm"/>
            </a:ln>
          </p:spPr>
          <p:txBody>
            <a:bodyPr/>
            <a:lstStyle/>
            <a:p>
              <a:endParaRPr lang="en-IN"/>
            </a:p>
          </p:txBody>
        </p:sp>
        <p:sp>
          <p:nvSpPr>
            <p:cNvPr id="6" name="TextBox 6"/>
            <p:cNvSpPr txBox="1"/>
            <p:nvPr/>
          </p:nvSpPr>
          <p:spPr>
            <a:xfrm>
              <a:off x="0" y="114300"/>
              <a:ext cx="11953551" cy="2136485"/>
            </a:xfrm>
            <a:prstGeom prst="rect">
              <a:avLst/>
            </a:prstGeom>
          </p:spPr>
          <p:txBody>
            <a:bodyPr lIns="0" tIns="0" rIns="0" bIns="0" rtlCol="0" anchor="t">
              <a:spAutoFit/>
            </a:bodyPr>
            <a:lstStyle/>
            <a:p>
              <a:pPr>
                <a:lnSpc>
                  <a:spcPts val="6076"/>
                </a:lnSpc>
              </a:pPr>
              <a:r>
                <a:rPr lang="en-US" sz="6076" spc="60">
                  <a:solidFill>
                    <a:srgbClr val="2B2E31"/>
                  </a:solidFill>
                  <a:latin typeface="Montserrat Classic Bold"/>
                </a:rPr>
                <a:t>DATA PREPROCESSING</a:t>
              </a:r>
            </a:p>
          </p:txBody>
        </p:sp>
      </p:grpSp>
      <p:sp>
        <p:nvSpPr>
          <p:cNvPr id="7" name="Freeform 7"/>
          <p:cNvSpPr/>
          <p:nvPr/>
        </p:nvSpPr>
        <p:spPr>
          <a:xfrm>
            <a:off x="8318998" y="6684533"/>
            <a:ext cx="1274278" cy="735896"/>
          </a:xfrm>
          <a:custGeom>
            <a:avLst/>
            <a:gdLst/>
            <a:ahLst/>
            <a:cxnLst/>
            <a:rect l="l" t="t" r="r" b="b"/>
            <a:pathLst>
              <a:path w="1274278" h="735896">
                <a:moveTo>
                  <a:pt x="0" y="0"/>
                </a:moveTo>
                <a:lnTo>
                  <a:pt x="1274279" y="0"/>
                </a:lnTo>
                <a:lnTo>
                  <a:pt x="1274279" y="735896"/>
                </a:lnTo>
                <a:lnTo>
                  <a:pt x="0" y="735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8281020" y="3888899"/>
            <a:ext cx="1255869" cy="782261"/>
          </a:xfrm>
          <a:custGeom>
            <a:avLst/>
            <a:gdLst/>
            <a:ahLst/>
            <a:cxnLst/>
            <a:rect l="l" t="t" r="r" b="b"/>
            <a:pathLst>
              <a:path w="1255869" h="782261">
                <a:moveTo>
                  <a:pt x="0" y="0"/>
                </a:moveTo>
                <a:lnTo>
                  <a:pt x="1255869" y="0"/>
                </a:lnTo>
                <a:lnTo>
                  <a:pt x="1255869" y="782262"/>
                </a:lnTo>
                <a:lnTo>
                  <a:pt x="0" y="7822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9913000" y="4880105"/>
            <a:ext cx="11576390" cy="6418335"/>
          </a:xfrm>
          <a:custGeom>
            <a:avLst/>
            <a:gdLst/>
            <a:ahLst/>
            <a:cxnLst/>
            <a:rect l="l" t="t" r="r" b="b"/>
            <a:pathLst>
              <a:path w="11576390" h="6418335">
                <a:moveTo>
                  <a:pt x="0" y="0"/>
                </a:moveTo>
                <a:lnTo>
                  <a:pt x="11576390" y="0"/>
                </a:lnTo>
                <a:lnTo>
                  <a:pt x="11576390" y="6418335"/>
                </a:lnTo>
                <a:lnTo>
                  <a:pt x="0" y="6418335"/>
                </a:lnTo>
                <a:lnTo>
                  <a:pt x="0" y="0"/>
                </a:lnTo>
                <a:close/>
              </a:path>
            </a:pathLst>
          </a:custGeom>
          <a:blipFill>
            <a:blip r:embed="rId7"/>
            <a:stretch>
              <a:fillRect/>
            </a:stretch>
          </a:blipFill>
        </p:spPr>
        <p:txBody>
          <a:bodyPr/>
          <a:lstStyle/>
          <a:p>
            <a:endParaRPr lang="en-IN"/>
          </a:p>
        </p:txBody>
      </p:sp>
      <p:sp>
        <p:nvSpPr>
          <p:cNvPr id="10" name="TextBox 10"/>
          <p:cNvSpPr txBox="1"/>
          <p:nvPr/>
        </p:nvSpPr>
        <p:spPr>
          <a:xfrm>
            <a:off x="9913000" y="3379678"/>
            <a:ext cx="5135726" cy="900353"/>
          </a:xfrm>
          <a:prstGeom prst="rect">
            <a:avLst/>
          </a:prstGeom>
        </p:spPr>
        <p:txBody>
          <a:bodyPr lIns="0" tIns="0" rIns="0" bIns="0" rtlCol="0" anchor="t">
            <a:spAutoFit/>
          </a:bodyPr>
          <a:lstStyle/>
          <a:p>
            <a:pPr>
              <a:lnSpc>
                <a:spcPts val="3481"/>
              </a:lnSpc>
            </a:pPr>
            <a:r>
              <a:rPr lang="en-US" sz="3481" spc="34">
                <a:solidFill>
                  <a:srgbClr val="2B2E31"/>
                </a:solidFill>
                <a:latin typeface="Montserrat Classic Bold"/>
              </a:rPr>
              <a:t>MISSING VALUE TREATMENT</a:t>
            </a:r>
          </a:p>
        </p:txBody>
      </p:sp>
      <p:sp>
        <p:nvSpPr>
          <p:cNvPr id="11" name="TextBox 11"/>
          <p:cNvSpPr txBox="1"/>
          <p:nvPr/>
        </p:nvSpPr>
        <p:spPr>
          <a:xfrm>
            <a:off x="9913000" y="4522283"/>
            <a:ext cx="6660217" cy="1703070"/>
          </a:xfrm>
          <a:prstGeom prst="rect">
            <a:avLst/>
          </a:prstGeom>
        </p:spPr>
        <p:txBody>
          <a:bodyPr lIns="0" tIns="0" rIns="0" bIns="0" rtlCol="0" anchor="t">
            <a:spAutoFit/>
          </a:bodyPr>
          <a:lstStyle/>
          <a:p>
            <a:pPr algn="just">
              <a:lnSpc>
                <a:spcPts val="2700"/>
              </a:lnSpc>
            </a:pPr>
            <a:r>
              <a:rPr lang="en-US" sz="1800">
                <a:solidFill>
                  <a:srgbClr val="2B2E31"/>
                </a:solidFill>
                <a:latin typeface="Montserrat Classic"/>
              </a:rPr>
              <a:t>First, we replace all “?” with NaN</a:t>
            </a:r>
          </a:p>
          <a:p>
            <a:pPr algn="just">
              <a:lnSpc>
                <a:spcPts val="2700"/>
              </a:lnSpc>
            </a:pPr>
            <a:endParaRPr lang="en-US" sz="1800">
              <a:solidFill>
                <a:srgbClr val="2B2E31"/>
              </a:solidFill>
              <a:latin typeface="Montserrat Classic"/>
            </a:endParaRPr>
          </a:p>
          <a:p>
            <a:pPr algn="just">
              <a:lnSpc>
                <a:spcPts val="2700"/>
              </a:lnSpc>
            </a:pPr>
            <a:endParaRPr lang="en-US" sz="1800">
              <a:solidFill>
                <a:srgbClr val="2B2E31"/>
              </a:solidFill>
              <a:latin typeface="Montserrat Classic"/>
            </a:endParaRPr>
          </a:p>
          <a:p>
            <a:pPr algn="just">
              <a:lnSpc>
                <a:spcPts val="2700"/>
              </a:lnSpc>
            </a:pPr>
            <a:r>
              <a:rPr lang="en-US" sz="1800">
                <a:solidFill>
                  <a:srgbClr val="2B2E31"/>
                </a:solidFill>
                <a:latin typeface="Montserrat Classic"/>
              </a:rPr>
              <a:t>Secondly, we replace those NaN with Mode and Median for categorical and numerical value resp.</a:t>
            </a:r>
          </a:p>
        </p:txBody>
      </p:sp>
      <p:sp>
        <p:nvSpPr>
          <p:cNvPr id="12" name="TextBox 12"/>
          <p:cNvSpPr txBox="1"/>
          <p:nvPr/>
        </p:nvSpPr>
        <p:spPr>
          <a:xfrm>
            <a:off x="9913000" y="6591431"/>
            <a:ext cx="5135726" cy="461050"/>
          </a:xfrm>
          <a:prstGeom prst="rect">
            <a:avLst/>
          </a:prstGeom>
        </p:spPr>
        <p:txBody>
          <a:bodyPr lIns="0" tIns="0" rIns="0" bIns="0" rtlCol="0" anchor="t">
            <a:spAutoFit/>
          </a:bodyPr>
          <a:lstStyle/>
          <a:p>
            <a:pPr marL="0" lvl="0" indent="0" algn="l">
              <a:lnSpc>
                <a:spcPts val="3481"/>
              </a:lnSpc>
              <a:spcBef>
                <a:spcPct val="0"/>
              </a:spcBef>
            </a:pPr>
            <a:r>
              <a:rPr lang="en-US" sz="3481" spc="34">
                <a:solidFill>
                  <a:srgbClr val="2B2E31"/>
                </a:solidFill>
                <a:latin typeface="Montserrat Classic Bold"/>
              </a:rPr>
              <a:t>LABEL ENCODING</a:t>
            </a:r>
          </a:p>
        </p:txBody>
      </p:sp>
      <p:sp>
        <p:nvSpPr>
          <p:cNvPr id="13" name="TextBox 13"/>
          <p:cNvSpPr txBox="1"/>
          <p:nvPr/>
        </p:nvSpPr>
        <p:spPr>
          <a:xfrm>
            <a:off x="9913000" y="7071053"/>
            <a:ext cx="6660217" cy="2388870"/>
          </a:xfrm>
          <a:prstGeom prst="rect">
            <a:avLst/>
          </a:prstGeom>
        </p:spPr>
        <p:txBody>
          <a:bodyPr lIns="0" tIns="0" rIns="0" bIns="0" rtlCol="0" anchor="t">
            <a:spAutoFit/>
          </a:bodyPr>
          <a:lstStyle/>
          <a:p>
            <a:pPr algn="just">
              <a:lnSpc>
                <a:spcPts val="2700"/>
              </a:lnSpc>
            </a:pPr>
            <a:r>
              <a:rPr lang="en-US" sz="1800">
                <a:solidFill>
                  <a:srgbClr val="2B2E31"/>
                </a:solidFill>
                <a:latin typeface="Montserrat Classic"/>
              </a:rPr>
              <a:t>To convert Categorical data into numerical format. The main reason to use label encoding is for ease, efficiency, and simplicity.</a:t>
            </a:r>
          </a:p>
          <a:p>
            <a:pPr algn="just">
              <a:lnSpc>
                <a:spcPts val="2700"/>
              </a:lnSpc>
            </a:pPr>
            <a:r>
              <a:rPr lang="en-US" sz="1800">
                <a:solidFill>
                  <a:srgbClr val="2B2E31"/>
                </a:solidFill>
                <a:latin typeface="Montserrat Classic"/>
              </a:rPr>
              <a:t>Ex- </a:t>
            </a:r>
          </a:p>
          <a:p>
            <a:pPr algn="just">
              <a:lnSpc>
                <a:spcPts val="2700"/>
              </a:lnSpc>
            </a:pPr>
            <a:r>
              <a:rPr lang="en-US" sz="1800">
                <a:solidFill>
                  <a:srgbClr val="2B2E31"/>
                </a:solidFill>
                <a:latin typeface="Montserrat Classic"/>
              </a:rPr>
              <a:t>Sex (Female-0, Male-1)</a:t>
            </a:r>
          </a:p>
          <a:p>
            <a:pPr algn="just">
              <a:lnSpc>
                <a:spcPts val="2700"/>
              </a:lnSpc>
            </a:pPr>
            <a:r>
              <a:rPr lang="en-US" sz="1800">
                <a:solidFill>
                  <a:srgbClr val="2B2E31"/>
                </a:solidFill>
                <a:latin typeface="Montserrat Classic"/>
              </a:rPr>
              <a:t>Earning_potential (&lt;=50k : 0, &gt;=50k : 1)</a:t>
            </a:r>
          </a:p>
          <a:p>
            <a:pPr algn="just">
              <a:lnSpc>
                <a:spcPts val="2700"/>
              </a:lnSpc>
            </a:pPr>
            <a:endParaRPr lang="en-US" sz="1800">
              <a:solidFill>
                <a:srgbClr val="2B2E31"/>
              </a:solidFill>
              <a:latin typeface="Montserrat Class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502681" y="-207831"/>
            <a:ext cx="4014875" cy="10702662"/>
            <a:chOff x="0" y="0"/>
            <a:chExt cx="1057416" cy="2818808"/>
          </a:xfrm>
        </p:grpSpPr>
        <p:sp>
          <p:nvSpPr>
            <p:cNvPr id="3" name="Freeform 3"/>
            <p:cNvSpPr/>
            <p:nvPr/>
          </p:nvSpPr>
          <p:spPr>
            <a:xfrm>
              <a:off x="0" y="0"/>
              <a:ext cx="1057416" cy="2818808"/>
            </a:xfrm>
            <a:custGeom>
              <a:avLst/>
              <a:gdLst/>
              <a:ahLst/>
              <a:cxnLst/>
              <a:rect l="l" t="t" r="r" b="b"/>
              <a:pathLst>
                <a:path w="1057416" h="2818808">
                  <a:moveTo>
                    <a:pt x="0" y="0"/>
                  </a:moveTo>
                  <a:lnTo>
                    <a:pt x="1057416" y="0"/>
                  </a:lnTo>
                  <a:lnTo>
                    <a:pt x="1057416" y="2818808"/>
                  </a:lnTo>
                  <a:lnTo>
                    <a:pt x="0" y="2818808"/>
                  </a:lnTo>
                  <a:close/>
                </a:path>
              </a:pathLst>
            </a:custGeom>
            <a:gradFill rotWithShape="1">
              <a:gsLst>
                <a:gs pos="0">
                  <a:srgbClr val="000000">
                    <a:alpha val="100000"/>
                  </a:srgbClr>
                </a:gs>
                <a:gs pos="100000">
                  <a:srgbClr val="737373">
                    <a:alpha val="100000"/>
                  </a:srgbClr>
                </a:gs>
              </a:gsLst>
              <a:lin ang="0"/>
            </a:gradFill>
          </p:spPr>
          <p:txBody>
            <a:bodyPr/>
            <a:lstStyle/>
            <a:p>
              <a:endParaRPr lang="en-IN"/>
            </a:p>
          </p:txBody>
        </p:sp>
        <p:sp>
          <p:nvSpPr>
            <p:cNvPr id="4" name="TextBox 4"/>
            <p:cNvSpPr txBox="1"/>
            <p:nvPr/>
          </p:nvSpPr>
          <p:spPr>
            <a:xfrm>
              <a:off x="0" y="-47625"/>
              <a:ext cx="1057416" cy="2866433"/>
            </a:xfrm>
            <a:prstGeom prst="rect">
              <a:avLst/>
            </a:prstGeom>
          </p:spPr>
          <p:txBody>
            <a:bodyPr lIns="50800" tIns="50800" rIns="50800" bIns="50800" rtlCol="0" anchor="ctr"/>
            <a:lstStyle/>
            <a:p>
              <a:pPr algn="ctr">
                <a:lnSpc>
                  <a:spcPts val="3353"/>
                </a:lnSpc>
              </a:pPr>
              <a:endParaRPr/>
            </a:p>
          </p:txBody>
        </p:sp>
      </p:grpSp>
      <p:grpSp>
        <p:nvGrpSpPr>
          <p:cNvPr id="5" name="Group 5"/>
          <p:cNvGrpSpPr/>
          <p:nvPr/>
        </p:nvGrpSpPr>
        <p:grpSpPr>
          <a:xfrm>
            <a:off x="10497331" y="-207831"/>
            <a:ext cx="4005350" cy="10702662"/>
            <a:chOff x="0" y="0"/>
            <a:chExt cx="1054907" cy="2818808"/>
          </a:xfrm>
        </p:grpSpPr>
        <p:sp>
          <p:nvSpPr>
            <p:cNvPr id="6" name="Freeform 6"/>
            <p:cNvSpPr/>
            <p:nvPr/>
          </p:nvSpPr>
          <p:spPr>
            <a:xfrm>
              <a:off x="0" y="0"/>
              <a:ext cx="1054907" cy="2818808"/>
            </a:xfrm>
            <a:custGeom>
              <a:avLst/>
              <a:gdLst/>
              <a:ahLst/>
              <a:cxnLst/>
              <a:rect l="l" t="t" r="r" b="b"/>
              <a:pathLst>
                <a:path w="1054907" h="2818808">
                  <a:moveTo>
                    <a:pt x="0" y="0"/>
                  </a:moveTo>
                  <a:lnTo>
                    <a:pt x="1054907" y="0"/>
                  </a:lnTo>
                  <a:lnTo>
                    <a:pt x="1054907" y="2818808"/>
                  </a:lnTo>
                  <a:lnTo>
                    <a:pt x="0" y="2818808"/>
                  </a:lnTo>
                  <a:close/>
                </a:path>
              </a:pathLst>
            </a:custGeom>
            <a:solidFill>
              <a:srgbClr val="000000"/>
            </a:solidFill>
          </p:spPr>
          <p:txBody>
            <a:bodyPr/>
            <a:lstStyle/>
            <a:p>
              <a:endParaRPr lang="en-IN"/>
            </a:p>
          </p:txBody>
        </p:sp>
        <p:sp>
          <p:nvSpPr>
            <p:cNvPr id="7" name="TextBox 7"/>
            <p:cNvSpPr txBox="1"/>
            <p:nvPr/>
          </p:nvSpPr>
          <p:spPr>
            <a:xfrm>
              <a:off x="0" y="-47625"/>
              <a:ext cx="1054907" cy="2866433"/>
            </a:xfrm>
            <a:prstGeom prst="rect">
              <a:avLst/>
            </a:prstGeom>
          </p:spPr>
          <p:txBody>
            <a:bodyPr lIns="50800" tIns="50800" rIns="50800" bIns="50800" rtlCol="0" anchor="ctr"/>
            <a:lstStyle/>
            <a:p>
              <a:pPr algn="ctr">
                <a:lnSpc>
                  <a:spcPts val="3353"/>
                </a:lnSpc>
              </a:pPr>
              <a:endParaRPr/>
            </a:p>
          </p:txBody>
        </p:sp>
      </p:grpSp>
      <p:sp>
        <p:nvSpPr>
          <p:cNvPr id="8" name="Freeform 8"/>
          <p:cNvSpPr/>
          <p:nvPr/>
        </p:nvSpPr>
        <p:spPr>
          <a:xfrm>
            <a:off x="726281" y="3001239"/>
            <a:ext cx="9102002" cy="6059559"/>
          </a:xfrm>
          <a:custGeom>
            <a:avLst/>
            <a:gdLst/>
            <a:ahLst/>
            <a:cxnLst/>
            <a:rect l="l" t="t" r="r" b="b"/>
            <a:pathLst>
              <a:path w="9102002" h="6059559">
                <a:moveTo>
                  <a:pt x="0" y="0"/>
                </a:moveTo>
                <a:lnTo>
                  <a:pt x="9102002" y="0"/>
                </a:lnTo>
                <a:lnTo>
                  <a:pt x="9102002" y="6059559"/>
                </a:lnTo>
                <a:lnTo>
                  <a:pt x="0" y="6059559"/>
                </a:lnTo>
                <a:lnTo>
                  <a:pt x="0" y="0"/>
                </a:lnTo>
                <a:close/>
              </a:path>
            </a:pathLst>
          </a:custGeom>
          <a:blipFill>
            <a:blip r:embed="rId2"/>
            <a:stretch>
              <a:fillRect l="-190" r="-190"/>
            </a:stretch>
          </a:blipFill>
        </p:spPr>
        <p:txBody>
          <a:bodyPr/>
          <a:lstStyle/>
          <a:p>
            <a:endParaRPr lang="en-IN"/>
          </a:p>
        </p:txBody>
      </p:sp>
      <p:sp>
        <p:nvSpPr>
          <p:cNvPr id="9" name="Freeform 9"/>
          <p:cNvSpPr/>
          <p:nvPr/>
        </p:nvSpPr>
        <p:spPr>
          <a:xfrm>
            <a:off x="10487806" y="1892909"/>
            <a:ext cx="4939969" cy="3003759"/>
          </a:xfrm>
          <a:custGeom>
            <a:avLst/>
            <a:gdLst/>
            <a:ahLst/>
            <a:cxnLst/>
            <a:rect l="l" t="t" r="r" b="b"/>
            <a:pathLst>
              <a:path w="4939969" h="3003759">
                <a:moveTo>
                  <a:pt x="0" y="0"/>
                </a:moveTo>
                <a:lnTo>
                  <a:pt x="4939969" y="0"/>
                </a:lnTo>
                <a:lnTo>
                  <a:pt x="4939969" y="3003759"/>
                </a:lnTo>
                <a:lnTo>
                  <a:pt x="0" y="3003759"/>
                </a:lnTo>
                <a:lnTo>
                  <a:pt x="0" y="0"/>
                </a:lnTo>
                <a:close/>
              </a:path>
            </a:pathLst>
          </a:custGeom>
          <a:blipFill>
            <a:blip r:embed="rId3"/>
            <a:stretch>
              <a:fillRect r="-2053"/>
            </a:stretch>
          </a:blipFill>
        </p:spPr>
        <p:txBody>
          <a:bodyPr/>
          <a:lstStyle/>
          <a:p>
            <a:endParaRPr lang="en-IN"/>
          </a:p>
        </p:txBody>
      </p:sp>
      <p:sp>
        <p:nvSpPr>
          <p:cNvPr id="10" name="Freeform 10"/>
          <p:cNvSpPr/>
          <p:nvPr/>
        </p:nvSpPr>
        <p:spPr>
          <a:xfrm>
            <a:off x="10487806" y="5143500"/>
            <a:ext cx="5536179" cy="4510060"/>
          </a:xfrm>
          <a:custGeom>
            <a:avLst/>
            <a:gdLst/>
            <a:ahLst/>
            <a:cxnLst/>
            <a:rect l="l" t="t" r="r" b="b"/>
            <a:pathLst>
              <a:path w="5536179" h="4510060">
                <a:moveTo>
                  <a:pt x="0" y="0"/>
                </a:moveTo>
                <a:lnTo>
                  <a:pt x="5536179" y="0"/>
                </a:lnTo>
                <a:lnTo>
                  <a:pt x="5536179" y="4510060"/>
                </a:lnTo>
                <a:lnTo>
                  <a:pt x="0" y="4510060"/>
                </a:lnTo>
                <a:lnTo>
                  <a:pt x="0" y="0"/>
                </a:lnTo>
                <a:close/>
              </a:path>
            </a:pathLst>
          </a:custGeom>
          <a:blipFill>
            <a:blip r:embed="rId4"/>
            <a:stretch>
              <a:fillRect r="-16946"/>
            </a:stretch>
          </a:blipFill>
        </p:spPr>
        <p:txBody>
          <a:bodyPr/>
          <a:lstStyle/>
          <a:p>
            <a:endParaRPr lang="en-IN"/>
          </a:p>
        </p:txBody>
      </p:sp>
      <p:sp>
        <p:nvSpPr>
          <p:cNvPr id="11" name="TextBox 11"/>
          <p:cNvSpPr txBox="1"/>
          <p:nvPr/>
        </p:nvSpPr>
        <p:spPr>
          <a:xfrm>
            <a:off x="726281" y="968565"/>
            <a:ext cx="7457342" cy="510794"/>
          </a:xfrm>
          <a:prstGeom prst="rect">
            <a:avLst/>
          </a:prstGeom>
        </p:spPr>
        <p:txBody>
          <a:bodyPr lIns="0" tIns="0" rIns="0" bIns="0" rtlCol="0" anchor="t">
            <a:spAutoFit/>
          </a:bodyPr>
          <a:lstStyle/>
          <a:p>
            <a:pPr>
              <a:lnSpc>
                <a:spcPts val="2980"/>
              </a:lnSpc>
            </a:pPr>
            <a:r>
              <a:rPr lang="en-US" sz="5960">
                <a:solidFill>
                  <a:srgbClr val="152425"/>
                </a:solidFill>
                <a:latin typeface="Montaser Arabic Bold"/>
              </a:rPr>
              <a:t>DATA ANALYSIS</a:t>
            </a:r>
          </a:p>
        </p:txBody>
      </p:sp>
      <p:sp>
        <p:nvSpPr>
          <p:cNvPr id="12" name="TextBox 12"/>
          <p:cNvSpPr txBox="1"/>
          <p:nvPr/>
        </p:nvSpPr>
        <p:spPr>
          <a:xfrm>
            <a:off x="726281" y="2272486"/>
            <a:ext cx="8240221" cy="372745"/>
          </a:xfrm>
          <a:prstGeom prst="rect">
            <a:avLst/>
          </a:prstGeom>
        </p:spPr>
        <p:txBody>
          <a:bodyPr lIns="0" tIns="0" rIns="0" bIns="0" rtlCol="0" anchor="t">
            <a:spAutoFit/>
          </a:bodyPr>
          <a:lstStyle/>
          <a:p>
            <a:pPr marL="0" lvl="0" indent="0">
              <a:lnSpc>
                <a:spcPts val="3079"/>
              </a:lnSpc>
              <a:spcBef>
                <a:spcPct val="0"/>
              </a:spcBef>
            </a:pPr>
            <a:r>
              <a:rPr lang="en-US" sz="2199" spc="329">
                <a:solidFill>
                  <a:srgbClr val="152425"/>
                </a:solidFill>
                <a:latin typeface="Open Sauce"/>
              </a:rPr>
              <a:t>WORKCLASS</a:t>
            </a:r>
          </a:p>
        </p:txBody>
      </p:sp>
      <p:sp>
        <p:nvSpPr>
          <p:cNvPr id="13" name="TextBox 13"/>
          <p:cNvSpPr txBox="1"/>
          <p:nvPr/>
        </p:nvSpPr>
        <p:spPr>
          <a:xfrm>
            <a:off x="726281" y="1703832"/>
            <a:ext cx="8796908" cy="435304"/>
          </a:xfrm>
          <a:prstGeom prst="rect">
            <a:avLst/>
          </a:prstGeom>
        </p:spPr>
        <p:txBody>
          <a:bodyPr lIns="0" tIns="0" rIns="0" bIns="0" rtlCol="0" anchor="t">
            <a:spAutoFit/>
          </a:bodyPr>
          <a:lstStyle/>
          <a:p>
            <a:pPr>
              <a:lnSpc>
                <a:spcPts val="3262"/>
              </a:lnSpc>
            </a:pPr>
            <a:r>
              <a:rPr lang="en-US" sz="3262" spc="32">
                <a:solidFill>
                  <a:srgbClr val="2B2E31"/>
                </a:solidFill>
                <a:latin typeface="Montserrat Classic Bold"/>
              </a:rPr>
              <a:t>CATEGORICAL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502681" y="-207831"/>
            <a:ext cx="4014875" cy="10702662"/>
            <a:chOff x="0" y="0"/>
            <a:chExt cx="1057416" cy="2818808"/>
          </a:xfrm>
        </p:grpSpPr>
        <p:sp>
          <p:nvSpPr>
            <p:cNvPr id="3" name="Freeform 3"/>
            <p:cNvSpPr/>
            <p:nvPr/>
          </p:nvSpPr>
          <p:spPr>
            <a:xfrm>
              <a:off x="0" y="0"/>
              <a:ext cx="1057416" cy="2818808"/>
            </a:xfrm>
            <a:custGeom>
              <a:avLst/>
              <a:gdLst/>
              <a:ahLst/>
              <a:cxnLst/>
              <a:rect l="l" t="t" r="r" b="b"/>
              <a:pathLst>
                <a:path w="1057416" h="2818808">
                  <a:moveTo>
                    <a:pt x="0" y="0"/>
                  </a:moveTo>
                  <a:lnTo>
                    <a:pt x="1057416" y="0"/>
                  </a:lnTo>
                  <a:lnTo>
                    <a:pt x="1057416" y="2818808"/>
                  </a:lnTo>
                  <a:lnTo>
                    <a:pt x="0" y="2818808"/>
                  </a:lnTo>
                  <a:close/>
                </a:path>
              </a:pathLst>
            </a:custGeom>
            <a:gradFill rotWithShape="1">
              <a:gsLst>
                <a:gs pos="0">
                  <a:srgbClr val="000000">
                    <a:alpha val="100000"/>
                  </a:srgbClr>
                </a:gs>
                <a:gs pos="100000">
                  <a:srgbClr val="737373">
                    <a:alpha val="100000"/>
                  </a:srgbClr>
                </a:gs>
              </a:gsLst>
              <a:lin ang="0"/>
            </a:gradFill>
          </p:spPr>
          <p:txBody>
            <a:bodyPr/>
            <a:lstStyle/>
            <a:p>
              <a:endParaRPr lang="en-IN"/>
            </a:p>
          </p:txBody>
        </p:sp>
        <p:sp>
          <p:nvSpPr>
            <p:cNvPr id="4" name="TextBox 4"/>
            <p:cNvSpPr txBox="1"/>
            <p:nvPr/>
          </p:nvSpPr>
          <p:spPr>
            <a:xfrm>
              <a:off x="0" y="-47625"/>
              <a:ext cx="1057416" cy="2866433"/>
            </a:xfrm>
            <a:prstGeom prst="rect">
              <a:avLst/>
            </a:prstGeom>
          </p:spPr>
          <p:txBody>
            <a:bodyPr lIns="50800" tIns="50800" rIns="50800" bIns="50800" rtlCol="0" anchor="ctr"/>
            <a:lstStyle/>
            <a:p>
              <a:pPr algn="ctr">
                <a:lnSpc>
                  <a:spcPts val="3353"/>
                </a:lnSpc>
              </a:pPr>
              <a:endParaRPr/>
            </a:p>
          </p:txBody>
        </p:sp>
      </p:grpSp>
      <p:grpSp>
        <p:nvGrpSpPr>
          <p:cNvPr id="5" name="Group 5"/>
          <p:cNvGrpSpPr/>
          <p:nvPr/>
        </p:nvGrpSpPr>
        <p:grpSpPr>
          <a:xfrm>
            <a:off x="10487806" y="-207831"/>
            <a:ext cx="4243086" cy="10702662"/>
            <a:chOff x="0" y="0"/>
            <a:chExt cx="1117521" cy="2818808"/>
          </a:xfrm>
        </p:grpSpPr>
        <p:sp>
          <p:nvSpPr>
            <p:cNvPr id="6" name="Freeform 6"/>
            <p:cNvSpPr/>
            <p:nvPr/>
          </p:nvSpPr>
          <p:spPr>
            <a:xfrm>
              <a:off x="0" y="0"/>
              <a:ext cx="1117521" cy="2818808"/>
            </a:xfrm>
            <a:custGeom>
              <a:avLst/>
              <a:gdLst/>
              <a:ahLst/>
              <a:cxnLst/>
              <a:rect l="l" t="t" r="r" b="b"/>
              <a:pathLst>
                <a:path w="1117521" h="2818808">
                  <a:moveTo>
                    <a:pt x="0" y="0"/>
                  </a:moveTo>
                  <a:lnTo>
                    <a:pt x="1117521" y="0"/>
                  </a:lnTo>
                  <a:lnTo>
                    <a:pt x="1117521" y="2818808"/>
                  </a:lnTo>
                  <a:lnTo>
                    <a:pt x="0" y="2818808"/>
                  </a:lnTo>
                  <a:close/>
                </a:path>
              </a:pathLst>
            </a:custGeom>
            <a:solidFill>
              <a:srgbClr val="000000"/>
            </a:solidFill>
          </p:spPr>
          <p:txBody>
            <a:bodyPr/>
            <a:lstStyle/>
            <a:p>
              <a:endParaRPr lang="en-IN"/>
            </a:p>
          </p:txBody>
        </p:sp>
        <p:sp>
          <p:nvSpPr>
            <p:cNvPr id="7" name="TextBox 7"/>
            <p:cNvSpPr txBox="1"/>
            <p:nvPr/>
          </p:nvSpPr>
          <p:spPr>
            <a:xfrm>
              <a:off x="0" y="-47625"/>
              <a:ext cx="1117521" cy="2866433"/>
            </a:xfrm>
            <a:prstGeom prst="rect">
              <a:avLst/>
            </a:prstGeom>
          </p:spPr>
          <p:txBody>
            <a:bodyPr lIns="50800" tIns="50800" rIns="50800" bIns="50800" rtlCol="0" anchor="ctr"/>
            <a:lstStyle/>
            <a:p>
              <a:pPr algn="ctr">
                <a:lnSpc>
                  <a:spcPts val="3353"/>
                </a:lnSpc>
              </a:pPr>
              <a:endParaRPr/>
            </a:p>
          </p:txBody>
        </p:sp>
      </p:grpSp>
      <p:sp>
        <p:nvSpPr>
          <p:cNvPr id="8" name="Freeform 8"/>
          <p:cNvSpPr/>
          <p:nvPr/>
        </p:nvSpPr>
        <p:spPr>
          <a:xfrm>
            <a:off x="288834" y="2968822"/>
            <a:ext cx="9960878" cy="6606220"/>
          </a:xfrm>
          <a:custGeom>
            <a:avLst/>
            <a:gdLst/>
            <a:ahLst/>
            <a:cxnLst/>
            <a:rect l="l" t="t" r="r" b="b"/>
            <a:pathLst>
              <a:path w="9960878" h="6606220">
                <a:moveTo>
                  <a:pt x="0" y="0"/>
                </a:moveTo>
                <a:lnTo>
                  <a:pt x="9960879" y="0"/>
                </a:lnTo>
                <a:lnTo>
                  <a:pt x="9960879" y="6606219"/>
                </a:lnTo>
                <a:lnTo>
                  <a:pt x="0" y="6606219"/>
                </a:lnTo>
                <a:lnTo>
                  <a:pt x="0" y="0"/>
                </a:lnTo>
                <a:close/>
              </a:path>
            </a:pathLst>
          </a:custGeom>
          <a:blipFill>
            <a:blip r:embed="rId2"/>
            <a:stretch>
              <a:fillRect/>
            </a:stretch>
          </a:blipFill>
        </p:spPr>
        <p:txBody>
          <a:bodyPr/>
          <a:lstStyle/>
          <a:p>
            <a:endParaRPr lang="en-IN"/>
          </a:p>
        </p:txBody>
      </p:sp>
      <p:sp>
        <p:nvSpPr>
          <p:cNvPr id="9" name="Freeform 9"/>
          <p:cNvSpPr/>
          <p:nvPr/>
        </p:nvSpPr>
        <p:spPr>
          <a:xfrm>
            <a:off x="10556116" y="27856"/>
            <a:ext cx="3060286" cy="3602551"/>
          </a:xfrm>
          <a:custGeom>
            <a:avLst/>
            <a:gdLst/>
            <a:ahLst/>
            <a:cxnLst/>
            <a:rect l="l" t="t" r="r" b="b"/>
            <a:pathLst>
              <a:path w="3060286" h="3602551">
                <a:moveTo>
                  <a:pt x="0" y="0"/>
                </a:moveTo>
                <a:lnTo>
                  <a:pt x="3060286" y="0"/>
                </a:lnTo>
                <a:lnTo>
                  <a:pt x="3060286" y="3602551"/>
                </a:lnTo>
                <a:lnTo>
                  <a:pt x="0" y="3602551"/>
                </a:lnTo>
                <a:lnTo>
                  <a:pt x="0" y="0"/>
                </a:lnTo>
                <a:close/>
              </a:path>
            </a:pathLst>
          </a:custGeom>
          <a:blipFill>
            <a:blip r:embed="rId3"/>
            <a:stretch>
              <a:fillRect l="-1218" r="-1218"/>
            </a:stretch>
          </a:blipFill>
        </p:spPr>
        <p:txBody>
          <a:bodyPr/>
          <a:lstStyle/>
          <a:p>
            <a:endParaRPr lang="en-IN"/>
          </a:p>
        </p:txBody>
      </p:sp>
      <p:sp>
        <p:nvSpPr>
          <p:cNvPr id="10" name="Freeform 10"/>
          <p:cNvSpPr/>
          <p:nvPr/>
        </p:nvSpPr>
        <p:spPr>
          <a:xfrm>
            <a:off x="10556116" y="3796064"/>
            <a:ext cx="5266536" cy="3911987"/>
          </a:xfrm>
          <a:custGeom>
            <a:avLst/>
            <a:gdLst/>
            <a:ahLst/>
            <a:cxnLst/>
            <a:rect l="l" t="t" r="r" b="b"/>
            <a:pathLst>
              <a:path w="5266536" h="3911987">
                <a:moveTo>
                  <a:pt x="0" y="0"/>
                </a:moveTo>
                <a:lnTo>
                  <a:pt x="5266535" y="0"/>
                </a:lnTo>
                <a:lnTo>
                  <a:pt x="5266535" y="3911988"/>
                </a:lnTo>
                <a:lnTo>
                  <a:pt x="0" y="3911988"/>
                </a:lnTo>
                <a:lnTo>
                  <a:pt x="0" y="0"/>
                </a:lnTo>
                <a:close/>
              </a:path>
            </a:pathLst>
          </a:custGeom>
          <a:blipFill>
            <a:blip r:embed="rId4"/>
            <a:stretch>
              <a:fillRect l="-1337" r="-1337" b="-2062"/>
            </a:stretch>
          </a:blipFill>
        </p:spPr>
        <p:txBody>
          <a:bodyPr/>
          <a:lstStyle/>
          <a:p>
            <a:endParaRPr lang="en-IN"/>
          </a:p>
        </p:txBody>
      </p:sp>
      <p:sp>
        <p:nvSpPr>
          <p:cNvPr id="11" name="Freeform 11"/>
          <p:cNvSpPr/>
          <p:nvPr/>
        </p:nvSpPr>
        <p:spPr>
          <a:xfrm>
            <a:off x="10556116" y="7708052"/>
            <a:ext cx="5266536" cy="2474211"/>
          </a:xfrm>
          <a:custGeom>
            <a:avLst/>
            <a:gdLst/>
            <a:ahLst/>
            <a:cxnLst/>
            <a:rect l="l" t="t" r="r" b="b"/>
            <a:pathLst>
              <a:path w="5266536" h="2474211">
                <a:moveTo>
                  <a:pt x="0" y="0"/>
                </a:moveTo>
                <a:lnTo>
                  <a:pt x="5266535" y="0"/>
                </a:lnTo>
                <a:lnTo>
                  <a:pt x="5266535" y="2474211"/>
                </a:lnTo>
                <a:lnTo>
                  <a:pt x="0" y="2474211"/>
                </a:lnTo>
                <a:lnTo>
                  <a:pt x="0" y="0"/>
                </a:lnTo>
                <a:close/>
              </a:path>
            </a:pathLst>
          </a:custGeom>
          <a:blipFill>
            <a:blip r:embed="rId5"/>
            <a:stretch>
              <a:fillRect/>
            </a:stretch>
          </a:blipFill>
        </p:spPr>
        <p:txBody>
          <a:bodyPr/>
          <a:lstStyle/>
          <a:p>
            <a:endParaRPr lang="en-IN"/>
          </a:p>
        </p:txBody>
      </p:sp>
      <p:sp>
        <p:nvSpPr>
          <p:cNvPr id="12" name="TextBox 12"/>
          <p:cNvSpPr txBox="1"/>
          <p:nvPr/>
        </p:nvSpPr>
        <p:spPr>
          <a:xfrm>
            <a:off x="726281" y="968565"/>
            <a:ext cx="7457342" cy="510794"/>
          </a:xfrm>
          <a:prstGeom prst="rect">
            <a:avLst/>
          </a:prstGeom>
        </p:spPr>
        <p:txBody>
          <a:bodyPr lIns="0" tIns="0" rIns="0" bIns="0" rtlCol="0" anchor="t">
            <a:spAutoFit/>
          </a:bodyPr>
          <a:lstStyle/>
          <a:p>
            <a:pPr>
              <a:lnSpc>
                <a:spcPts val="2980"/>
              </a:lnSpc>
            </a:pPr>
            <a:r>
              <a:rPr lang="en-US" sz="5960">
                <a:solidFill>
                  <a:srgbClr val="152425"/>
                </a:solidFill>
                <a:latin typeface="Montaser Arabic Bold"/>
              </a:rPr>
              <a:t>DATA ANALYSIS</a:t>
            </a:r>
          </a:p>
        </p:txBody>
      </p:sp>
      <p:sp>
        <p:nvSpPr>
          <p:cNvPr id="13" name="TextBox 13"/>
          <p:cNvSpPr txBox="1"/>
          <p:nvPr/>
        </p:nvSpPr>
        <p:spPr>
          <a:xfrm>
            <a:off x="726281" y="2272486"/>
            <a:ext cx="8240221" cy="372745"/>
          </a:xfrm>
          <a:prstGeom prst="rect">
            <a:avLst/>
          </a:prstGeom>
        </p:spPr>
        <p:txBody>
          <a:bodyPr lIns="0" tIns="0" rIns="0" bIns="0" rtlCol="0" anchor="t">
            <a:spAutoFit/>
          </a:bodyPr>
          <a:lstStyle/>
          <a:p>
            <a:pPr marL="0" lvl="0" indent="0">
              <a:lnSpc>
                <a:spcPts val="3079"/>
              </a:lnSpc>
              <a:spcBef>
                <a:spcPct val="0"/>
              </a:spcBef>
            </a:pPr>
            <a:r>
              <a:rPr lang="en-US" sz="2199" spc="329">
                <a:solidFill>
                  <a:srgbClr val="152425"/>
                </a:solidFill>
                <a:latin typeface="Open Sauce"/>
              </a:rPr>
              <a:t>EDUCATION</a:t>
            </a:r>
          </a:p>
        </p:txBody>
      </p:sp>
      <p:sp>
        <p:nvSpPr>
          <p:cNvPr id="14" name="TextBox 14"/>
          <p:cNvSpPr txBox="1"/>
          <p:nvPr/>
        </p:nvSpPr>
        <p:spPr>
          <a:xfrm>
            <a:off x="726281" y="1703832"/>
            <a:ext cx="8796908" cy="435304"/>
          </a:xfrm>
          <a:prstGeom prst="rect">
            <a:avLst/>
          </a:prstGeom>
        </p:spPr>
        <p:txBody>
          <a:bodyPr lIns="0" tIns="0" rIns="0" bIns="0" rtlCol="0" anchor="t">
            <a:spAutoFit/>
          </a:bodyPr>
          <a:lstStyle/>
          <a:p>
            <a:pPr>
              <a:lnSpc>
                <a:spcPts val="3262"/>
              </a:lnSpc>
            </a:pPr>
            <a:r>
              <a:rPr lang="en-US" sz="3262" spc="32">
                <a:solidFill>
                  <a:srgbClr val="2B2E31"/>
                </a:solidFill>
                <a:latin typeface="Montserrat Classic Bold"/>
              </a:rPr>
              <a:t>CATEGORICAL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502681" y="-207831"/>
            <a:ext cx="4014875" cy="10702662"/>
            <a:chOff x="0" y="0"/>
            <a:chExt cx="1057416" cy="2818808"/>
          </a:xfrm>
        </p:grpSpPr>
        <p:sp>
          <p:nvSpPr>
            <p:cNvPr id="3" name="Freeform 3"/>
            <p:cNvSpPr/>
            <p:nvPr/>
          </p:nvSpPr>
          <p:spPr>
            <a:xfrm>
              <a:off x="0" y="0"/>
              <a:ext cx="1057416" cy="2818808"/>
            </a:xfrm>
            <a:custGeom>
              <a:avLst/>
              <a:gdLst/>
              <a:ahLst/>
              <a:cxnLst/>
              <a:rect l="l" t="t" r="r" b="b"/>
              <a:pathLst>
                <a:path w="1057416" h="2818808">
                  <a:moveTo>
                    <a:pt x="0" y="0"/>
                  </a:moveTo>
                  <a:lnTo>
                    <a:pt x="1057416" y="0"/>
                  </a:lnTo>
                  <a:lnTo>
                    <a:pt x="1057416" y="2818808"/>
                  </a:lnTo>
                  <a:lnTo>
                    <a:pt x="0" y="2818808"/>
                  </a:lnTo>
                  <a:close/>
                </a:path>
              </a:pathLst>
            </a:custGeom>
            <a:gradFill rotWithShape="1">
              <a:gsLst>
                <a:gs pos="0">
                  <a:srgbClr val="000000">
                    <a:alpha val="100000"/>
                  </a:srgbClr>
                </a:gs>
                <a:gs pos="100000">
                  <a:srgbClr val="737373">
                    <a:alpha val="100000"/>
                  </a:srgbClr>
                </a:gs>
              </a:gsLst>
              <a:lin ang="0"/>
            </a:gradFill>
          </p:spPr>
          <p:txBody>
            <a:bodyPr/>
            <a:lstStyle/>
            <a:p>
              <a:endParaRPr lang="en-IN"/>
            </a:p>
          </p:txBody>
        </p:sp>
        <p:sp>
          <p:nvSpPr>
            <p:cNvPr id="4" name="TextBox 4"/>
            <p:cNvSpPr txBox="1"/>
            <p:nvPr/>
          </p:nvSpPr>
          <p:spPr>
            <a:xfrm>
              <a:off x="0" y="-47625"/>
              <a:ext cx="1057416" cy="2866433"/>
            </a:xfrm>
            <a:prstGeom prst="rect">
              <a:avLst/>
            </a:prstGeom>
          </p:spPr>
          <p:txBody>
            <a:bodyPr lIns="50800" tIns="50800" rIns="50800" bIns="50800" rtlCol="0" anchor="ctr"/>
            <a:lstStyle/>
            <a:p>
              <a:pPr algn="ctr">
                <a:lnSpc>
                  <a:spcPts val="3353"/>
                </a:lnSpc>
              </a:pPr>
              <a:endParaRPr/>
            </a:p>
          </p:txBody>
        </p:sp>
      </p:grpSp>
      <p:grpSp>
        <p:nvGrpSpPr>
          <p:cNvPr id="5" name="Group 5"/>
          <p:cNvGrpSpPr/>
          <p:nvPr/>
        </p:nvGrpSpPr>
        <p:grpSpPr>
          <a:xfrm>
            <a:off x="10487806" y="-448257"/>
            <a:ext cx="4243086" cy="10943088"/>
            <a:chOff x="0" y="0"/>
            <a:chExt cx="1117521" cy="2882130"/>
          </a:xfrm>
        </p:grpSpPr>
        <p:sp>
          <p:nvSpPr>
            <p:cNvPr id="6" name="Freeform 6"/>
            <p:cNvSpPr/>
            <p:nvPr/>
          </p:nvSpPr>
          <p:spPr>
            <a:xfrm>
              <a:off x="0" y="0"/>
              <a:ext cx="1117521" cy="2882130"/>
            </a:xfrm>
            <a:custGeom>
              <a:avLst/>
              <a:gdLst/>
              <a:ahLst/>
              <a:cxnLst/>
              <a:rect l="l" t="t" r="r" b="b"/>
              <a:pathLst>
                <a:path w="1117521" h="2882130">
                  <a:moveTo>
                    <a:pt x="0" y="0"/>
                  </a:moveTo>
                  <a:lnTo>
                    <a:pt x="1117521" y="0"/>
                  </a:lnTo>
                  <a:lnTo>
                    <a:pt x="1117521" y="2882130"/>
                  </a:lnTo>
                  <a:lnTo>
                    <a:pt x="0" y="2882130"/>
                  </a:lnTo>
                  <a:close/>
                </a:path>
              </a:pathLst>
            </a:custGeom>
            <a:solidFill>
              <a:srgbClr val="000000"/>
            </a:solidFill>
          </p:spPr>
          <p:txBody>
            <a:bodyPr/>
            <a:lstStyle/>
            <a:p>
              <a:endParaRPr lang="en-IN"/>
            </a:p>
          </p:txBody>
        </p:sp>
        <p:sp>
          <p:nvSpPr>
            <p:cNvPr id="7" name="TextBox 7"/>
            <p:cNvSpPr txBox="1"/>
            <p:nvPr/>
          </p:nvSpPr>
          <p:spPr>
            <a:xfrm>
              <a:off x="0" y="-47625"/>
              <a:ext cx="1117521" cy="2929755"/>
            </a:xfrm>
            <a:prstGeom prst="rect">
              <a:avLst/>
            </a:prstGeom>
          </p:spPr>
          <p:txBody>
            <a:bodyPr lIns="50800" tIns="50800" rIns="50800" bIns="50800" rtlCol="0" anchor="ctr"/>
            <a:lstStyle/>
            <a:p>
              <a:pPr algn="ctr">
                <a:lnSpc>
                  <a:spcPts val="3353"/>
                </a:lnSpc>
              </a:pPr>
              <a:endParaRPr/>
            </a:p>
          </p:txBody>
        </p:sp>
      </p:grpSp>
      <p:sp>
        <p:nvSpPr>
          <p:cNvPr id="8" name="Freeform 8"/>
          <p:cNvSpPr/>
          <p:nvPr/>
        </p:nvSpPr>
        <p:spPr>
          <a:xfrm>
            <a:off x="726281" y="2758270"/>
            <a:ext cx="6138532" cy="4071176"/>
          </a:xfrm>
          <a:custGeom>
            <a:avLst/>
            <a:gdLst/>
            <a:ahLst/>
            <a:cxnLst/>
            <a:rect l="l" t="t" r="r" b="b"/>
            <a:pathLst>
              <a:path w="6138532" h="4071176">
                <a:moveTo>
                  <a:pt x="0" y="0"/>
                </a:moveTo>
                <a:lnTo>
                  <a:pt x="6138532" y="0"/>
                </a:lnTo>
                <a:lnTo>
                  <a:pt x="6138532" y="4071176"/>
                </a:lnTo>
                <a:lnTo>
                  <a:pt x="0" y="4071176"/>
                </a:lnTo>
                <a:lnTo>
                  <a:pt x="0" y="0"/>
                </a:lnTo>
                <a:close/>
              </a:path>
            </a:pathLst>
          </a:custGeom>
          <a:blipFill>
            <a:blip r:embed="rId2"/>
            <a:stretch>
              <a:fillRect/>
            </a:stretch>
          </a:blipFill>
        </p:spPr>
        <p:txBody>
          <a:bodyPr/>
          <a:lstStyle/>
          <a:p>
            <a:endParaRPr lang="en-IN"/>
          </a:p>
        </p:txBody>
      </p:sp>
      <p:sp>
        <p:nvSpPr>
          <p:cNvPr id="9" name="Freeform 9"/>
          <p:cNvSpPr/>
          <p:nvPr/>
        </p:nvSpPr>
        <p:spPr>
          <a:xfrm>
            <a:off x="726281" y="7000896"/>
            <a:ext cx="6138532" cy="3013671"/>
          </a:xfrm>
          <a:custGeom>
            <a:avLst/>
            <a:gdLst/>
            <a:ahLst/>
            <a:cxnLst/>
            <a:rect l="l" t="t" r="r" b="b"/>
            <a:pathLst>
              <a:path w="6138532" h="3013671">
                <a:moveTo>
                  <a:pt x="0" y="0"/>
                </a:moveTo>
                <a:lnTo>
                  <a:pt x="6138532" y="0"/>
                </a:lnTo>
                <a:lnTo>
                  <a:pt x="6138532" y="3013671"/>
                </a:lnTo>
                <a:lnTo>
                  <a:pt x="0" y="3013671"/>
                </a:lnTo>
                <a:lnTo>
                  <a:pt x="0" y="0"/>
                </a:lnTo>
                <a:close/>
              </a:path>
            </a:pathLst>
          </a:custGeom>
          <a:blipFill>
            <a:blip r:embed="rId3"/>
            <a:stretch>
              <a:fillRect t="-7861" b="-7861"/>
            </a:stretch>
          </a:blipFill>
        </p:spPr>
        <p:txBody>
          <a:bodyPr/>
          <a:lstStyle/>
          <a:p>
            <a:endParaRPr lang="en-IN"/>
          </a:p>
        </p:txBody>
      </p:sp>
      <p:sp>
        <p:nvSpPr>
          <p:cNvPr id="10" name="Freeform 10"/>
          <p:cNvSpPr/>
          <p:nvPr/>
        </p:nvSpPr>
        <p:spPr>
          <a:xfrm>
            <a:off x="8584262" y="2758270"/>
            <a:ext cx="6146630" cy="4012765"/>
          </a:xfrm>
          <a:custGeom>
            <a:avLst/>
            <a:gdLst/>
            <a:ahLst/>
            <a:cxnLst/>
            <a:rect l="l" t="t" r="r" b="b"/>
            <a:pathLst>
              <a:path w="6146630" h="4012765">
                <a:moveTo>
                  <a:pt x="0" y="0"/>
                </a:moveTo>
                <a:lnTo>
                  <a:pt x="6146631" y="0"/>
                </a:lnTo>
                <a:lnTo>
                  <a:pt x="6146631" y="4012765"/>
                </a:lnTo>
                <a:lnTo>
                  <a:pt x="0" y="4012765"/>
                </a:lnTo>
                <a:lnTo>
                  <a:pt x="0" y="0"/>
                </a:lnTo>
                <a:close/>
              </a:path>
            </a:pathLst>
          </a:custGeom>
          <a:blipFill>
            <a:blip r:embed="rId4"/>
            <a:stretch>
              <a:fillRect t="-794" b="-794"/>
            </a:stretch>
          </a:blipFill>
        </p:spPr>
        <p:txBody>
          <a:bodyPr/>
          <a:lstStyle/>
          <a:p>
            <a:endParaRPr lang="en-IN"/>
          </a:p>
        </p:txBody>
      </p:sp>
      <p:sp>
        <p:nvSpPr>
          <p:cNvPr id="11" name="Freeform 11"/>
          <p:cNvSpPr/>
          <p:nvPr/>
        </p:nvSpPr>
        <p:spPr>
          <a:xfrm>
            <a:off x="8584262" y="7000896"/>
            <a:ext cx="5692867" cy="1921567"/>
          </a:xfrm>
          <a:custGeom>
            <a:avLst/>
            <a:gdLst/>
            <a:ahLst/>
            <a:cxnLst/>
            <a:rect l="l" t="t" r="r" b="b"/>
            <a:pathLst>
              <a:path w="5692867" h="1921567">
                <a:moveTo>
                  <a:pt x="0" y="0"/>
                </a:moveTo>
                <a:lnTo>
                  <a:pt x="5692867" y="0"/>
                </a:lnTo>
                <a:lnTo>
                  <a:pt x="5692867" y="1921567"/>
                </a:lnTo>
                <a:lnTo>
                  <a:pt x="0" y="1921567"/>
                </a:lnTo>
                <a:lnTo>
                  <a:pt x="0" y="0"/>
                </a:lnTo>
                <a:close/>
              </a:path>
            </a:pathLst>
          </a:custGeom>
          <a:blipFill>
            <a:blip r:embed="rId5"/>
            <a:stretch>
              <a:fillRect/>
            </a:stretch>
          </a:blipFill>
        </p:spPr>
        <p:txBody>
          <a:bodyPr/>
          <a:lstStyle/>
          <a:p>
            <a:endParaRPr lang="en-IN"/>
          </a:p>
        </p:txBody>
      </p:sp>
      <p:sp>
        <p:nvSpPr>
          <p:cNvPr id="12" name="TextBox 12"/>
          <p:cNvSpPr txBox="1"/>
          <p:nvPr/>
        </p:nvSpPr>
        <p:spPr>
          <a:xfrm>
            <a:off x="726281" y="968565"/>
            <a:ext cx="7457342" cy="510794"/>
          </a:xfrm>
          <a:prstGeom prst="rect">
            <a:avLst/>
          </a:prstGeom>
        </p:spPr>
        <p:txBody>
          <a:bodyPr lIns="0" tIns="0" rIns="0" bIns="0" rtlCol="0" anchor="t">
            <a:spAutoFit/>
          </a:bodyPr>
          <a:lstStyle/>
          <a:p>
            <a:pPr>
              <a:lnSpc>
                <a:spcPts val="2980"/>
              </a:lnSpc>
            </a:pPr>
            <a:r>
              <a:rPr lang="en-US" sz="5960">
                <a:solidFill>
                  <a:srgbClr val="152425"/>
                </a:solidFill>
                <a:latin typeface="Montaser Arabic Bold"/>
              </a:rPr>
              <a:t>DATA ANALYSIS</a:t>
            </a:r>
          </a:p>
        </p:txBody>
      </p:sp>
      <p:sp>
        <p:nvSpPr>
          <p:cNvPr id="13" name="TextBox 13"/>
          <p:cNvSpPr txBox="1"/>
          <p:nvPr/>
        </p:nvSpPr>
        <p:spPr>
          <a:xfrm>
            <a:off x="726281" y="2272486"/>
            <a:ext cx="8240221" cy="372745"/>
          </a:xfrm>
          <a:prstGeom prst="rect">
            <a:avLst/>
          </a:prstGeom>
        </p:spPr>
        <p:txBody>
          <a:bodyPr lIns="0" tIns="0" rIns="0" bIns="0" rtlCol="0" anchor="t">
            <a:spAutoFit/>
          </a:bodyPr>
          <a:lstStyle/>
          <a:p>
            <a:pPr marL="0" lvl="0" indent="0">
              <a:lnSpc>
                <a:spcPts val="3079"/>
              </a:lnSpc>
              <a:spcBef>
                <a:spcPct val="0"/>
              </a:spcBef>
            </a:pPr>
            <a:r>
              <a:rPr lang="en-US" sz="2199" spc="329">
                <a:solidFill>
                  <a:srgbClr val="152425"/>
                </a:solidFill>
                <a:latin typeface="Open Sauce"/>
              </a:rPr>
              <a:t>MARITIAL_STATUS</a:t>
            </a:r>
          </a:p>
        </p:txBody>
      </p:sp>
      <p:sp>
        <p:nvSpPr>
          <p:cNvPr id="14" name="TextBox 14"/>
          <p:cNvSpPr txBox="1"/>
          <p:nvPr/>
        </p:nvSpPr>
        <p:spPr>
          <a:xfrm>
            <a:off x="726281" y="1703832"/>
            <a:ext cx="8796908" cy="435304"/>
          </a:xfrm>
          <a:prstGeom prst="rect">
            <a:avLst/>
          </a:prstGeom>
        </p:spPr>
        <p:txBody>
          <a:bodyPr lIns="0" tIns="0" rIns="0" bIns="0" rtlCol="0" anchor="t">
            <a:spAutoFit/>
          </a:bodyPr>
          <a:lstStyle/>
          <a:p>
            <a:pPr>
              <a:lnSpc>
                <a:spcPts val="3262"/>
              </a:lnSpc>
            </a:pPr>
            <a:r>
              <a:rPr lang="en-US" sz="3262" spc="32">
                <a:solidFill>
                  <a:srgbClr val="2B2E31"/>
                </a:solidFill>
                <a:latin typeface="Montserrat Classic Bold"/>
              </a:rPr>
              <a:t>CATEGORICAL ANALYSIS</a:t>
            </a:r>
          </a:p>
        </p:txBody>
      </p:sp>
      <p:sp>
        <p:nvSpPr>
          <p:cNvPr id="15" name="TextBox 15"/>
          <p:cNvSpPr txBox="1"/>
          <p:nvPr/>
        </p:nvSpPr>
        <p:spPr>
          <a:xfrm>
            <a:off x="8584262" y="2243280"/>
            <a:ext cx="8240221" cy="372745"/>
          </a:xfrm>
          <a:prstGeom prst="rect">
            <a:avLst/>
          </a:prstGeom>
        </p:spPr>
        <p:txBody>
          <a:bodyPr lIns="0" tIns="0" rIns="0" bIns="0" rtlCol="0" anchor="t">
            <a:spAutoFit/>
          </a:bodyPr>
          <a:lstStyle/>
          <a:p>
            <a:pPr marL="0" lvl="0" indent="0">
              <a:lnSpc>
                <a:spcPts val="3079"/>
              </a:lnSpc>
              <a:spcBef>
                <a:spcPct val="0"/>
              </a:spcBef>
            </a:pPr>
            <a:r>
              <a:rPr lang="en-US" sz="2199" spc="329">
                <a:solidFill>
                  <a:srgbClr val="152425"/>
                </a:solidFill>
                <a:latin typeface="Open Sauce"/>
              </a:rPr>
              <a:t>SEX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743</Words>
  <Application>Microsoft Office PowerPoint</Application>
  <PresentationFormat>Custom</PresentationFormat>
  <Paragraphs>91</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Calibri</vt:lpstr>
      <vt:lpstr>Arial</vt:lpstr>
      <vt:lpstr>Montserrat Classic</vt:lpstr>
      <vt:lpstr>Montserrat Classic Bold</vt:lpstr>
      <vt:lpstr>Open Sans</vt:lpstr>
      <vt:lpstr>Montserrat Bold</vt:lpstr>
      <vt:lpstr>Montserrat</vt:lpstr>
      <vt:lpstr>Montaser Arabic Bold</vt:lpstr>
      <vt:lpstr>Open Sans Bold</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Business Proposal Presentation</dc:title>
  <cp:lastModifiedBy>Aakash Bhandari</cp:lastModifiedBy>
  <cp:revision>2</cp:revision>
  <dcterms:created xsi:type="dcterms:W3CDTF">2006-08-16T00:00:00Z</dcterms:created>
  <dcterms:modified xsi:type="dcterms:W3CDTF">2023-12-07T22:38:37Z</dcterms:modified>
  <dc:identifier>DAF2RAo84p8</dc:identifier>
</cp:coreProperties>
</file>